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1CDB2533-71F9-43F5-9B77-B72B4814E138}" type="slidenum">
              <a:rPr/>
              <a:pPr/>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8A79B072-F2CC-440C-AB49-487BD2786172}" type="slidenum">
              <a:rPr/>
              <a:p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FB40586C-3E2B-4BF7-8F05-E2DD5E4C5FF3}" type="slidenum">
              <a:rPr/>
              <a:pPr/>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3319644A-A166-415F-94DF-E84FCF3E45A7}" type="slidenum">
              <a:rPr/>
              <a:pPr/>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403A485F-1467-4C7C-A1F6-CE4BE7CCADC3}" type="slidenum">
              <a:rPr/>
              <a:pPr/>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8E263C53-CD5E-4D47-A765-2715CEBAA79B}" type="slidenum">
              <a:rPr/>
              <a:pPr/>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67DF7B6F-A33E-4CFB-A5D1-ACE7F094FFBC}" type="slidenum">
              <a:rPr/>
              <a:pPr/>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6DF3A7CB-F0A7-4CDA-87CE-4F439183DE95}" type="slidenum">
              <a:rPr/>
              <a:pPr/>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A0E0CBB6-48F0-4ECC-84EC-4ADC50DC3F12}" type="slidenum">
              <a:rPr/>
              <a:pPr/>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9081761-969B-4B13-8E71-4E240C474140}" type="slidenum">
              <a:rPr/>
              <a:pPr/>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FF50994-393A-4173-9F5A-E74A643CF6AE}"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8D9370BB-6544-43EE-89C0-DA04B6E0EE24}" type="slidenum">
              <a:rPr/>
              <a:pPr/>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EE1D36A-91C9-48CF-849B-C2C7EABCC368}"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2C5018A-939C-41D9-9FC2-0C125A26923E}"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41991D2-132E-4B2F-8A0E-5B878FCD846C}" type="slidenum">
              <a:rPr/>
              <a:pPr/>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572B83F4-2606-463F-B9DF-F560E4F6930A}" type="slidenum">
              <a:rPr/>
              <a:pPr/>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B776951F-C0A3-4F7A-A1C5-E61CE66D05E8}" type="slidenum">
              <a:rPr/>
              <a:pPr/>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9958561C-F451-4407-8231-AD1265702074}" type="slidenum">
              <a:rPr/>
              <a:pPr/>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61C9D85E-6B4C-435C-A9C6-6F592BD21EA6}" type="slidenum">
              <a:rPr/>
              <a:pPr/>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6D8F4370-7138-420C-9AD6-CD133832CB45}" type="slidenum">
              <a:rPr/>
              <a:pPr/>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578498E5-B1AA-4131-B35B-CDA774014975}" type="slidenum">
              <a:rPr/>
              <a:pPr/>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5573AF2F-6479-4CA0-A4E6-FE424E8A3AF7}" type="slidenum">
              <a:rPr/>
              <a:pPr/>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D0765EAA-4AFD-4CF5-B899-1379D385E9BF}" type="slidenum">
              <a:rPr/>
              <a:pPr/>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177D73E9-201B-4D77-B2A6-266745ED42F0}" type="slidenum">
              <a:rPr/>
              <a:pPr/>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EAB2EAFC-41B6-48C0-B4F6-9232501407C5}"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D4FF95BF-D767-4C1F-8ED5-785CDF684C03}"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232F6051-CC4D-450C-8D34-D50F1844B66E}"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EA7FF34C-E0D7-4264-A7CF-3AD925C5E66D}" type="slidenum">
              <a:rPr/>
              <a:pPr/>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077E012B-9886-4D43-A5C2-2DF810AA775C}" type="slidenum">
              <a:rPr/>
              <a:pPr/>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5B239CDA-7380-4AC6-A83B-F4CB7B7C2D24}" type="slidenum">
              <a:rPr/>
              <a:pPr/>
              <a:t>‹#›</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2F34DB9D-4D50-4BAB-93FF-80058673AC53}" type="slidenum">
              <a:rPr/>
              <a:pPr/>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2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5A04088A-8733-4900-BDEF-192E2371DA0B}" type="slidenum">
              <a:rPr/>
              <a:pPr/>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3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2A8C6D31-8377-4D32-A220-9686B1C3D988}" type="slidenum">
              <a:rPr/>
              <a:pPr/>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CB91D9A0-1E75-485C-A2AE-26ABA54D02FD}" type="slidenum">
              <a:rPr/>
              <a:p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3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3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F6608CA8-CFAF-4AE4-A8A6-F73562B07A0A}" type="slidenum">
              <a:rPr/>
              <a:pPr/>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1481C936-141A-4DE4-9DBE-F05D3CD6A781}" type="slidenum">
              <a:rPr/>
              <a:pPr/>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4B43481C-DD36-487E-BE71-EB76BD5F5DCB}" type="slidenum">
              <a:rPr/>
              <a:pPr/>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3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3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4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172EC7C6-A2F3-444B-B8C9-8DFC5176B0B3}"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4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4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4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E4C0BF60-A58C-4445-A180-BA984A362181}"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4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4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4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A89B2053-99EE-40EE-B277-7610A36C6F03}"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5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5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AF24FCD2-4117-4FAF-AE03-32E625C04BEB}" type="slidenum">
              <a:rPr/>
              <a:pPr/>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5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5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5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5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 name="PlaceHolder 6"/>
          <p:cNvSpPr>
            <a:spLocks noGrp="1"/>
          </p:cNvSpPr>
          <p:nvPr>
            <p:ph type="ftr" idx="10"/>
          </p:nvPr>
        </p:nvSpPr>
        <p:spPr/>
        <p:txBody>
          <a:bodyPr/>
          <a:lstStyle/>
          <a:p>
            <a:r>
              <a:t>Footer</a:t>
            </a:r>
          </a:p>
        </p:txBody>
      </p:sp>
      <p:sp>
        <p:nvSpPr>
          <p:cNvPr id="8" name="PlaceHolder 7"/>
          <p:cNvSpPr>
            <a:spLocks noGrp="1"/>
          </p:cNvSpPr>
          <p:nvPr>
            <p:ph type="sldNum" idx="11"/>
          </p:nvPr>
        </p:nvSpPr>
        <p:spPr/>
        <p:txBody>
          <a:bodyPr/>
          <a:lstStyle/>
          <a:p>
            <a:fld id="{4BB517D4-750E-4301-A96E-8A94BFBB433C}" type="slidenum">
              <a:rPr/>
              <a:pPr/>
              <a:t>‹#›</a:t>
            </a:fld>
            <a:endParaRPr/>
          </a:p>
        </p:txBody>
      </p:sp>
      <p:sp>
        <p:nvSpPr>
          <p:cNvPr id="9" name="PlaceHolder 8"/>
          <p:cNvSpPr>
            <a:spLocks noGrp="1"/>
          </p:cNvSpPr>
          <p:nvPr>
            <p:ph type="dt" idx="12"/>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58"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59"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60"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61"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62"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63"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 name="PlaceHolder 8"/>
          <p:cNvSpPr>
            <a:spLocks noGrp="1"/>
          </p:cNvSpPr>
          <p:nvPr>
            <p:ph type="ftr" idx="10"/>
          </p:nvPr>
        </p:nvSpPr>
        <p:spPr/>
        <p:txBody>
          <a:bodyPr/>
          <a:lstStyle/>
          <a:p>
            <a:r>
              <a:t>Footer</a:t>
            </a:r>
          </a:p>
        </p:txBody>
      </p:sp>
      <p:sp>
        <p:nvSpPr>
          <p:cNvPr id="10" name="PlaceHolder 9"/>
          <p:cNvSpPr>
            <a:spLocks noGrp="1"/>
          </p:cNvSpPr>
          <p:nvPr>
            <p:ph type="sldNum" idx="11"/>
          </p:nvPr>
        </p:nvSpPr>
        <p:spPr/>
        <p:txBody>
          <a:bodyPr/>
          <a:lstStyle/>
          <a:p>
            <a:fld id="{0C747974-4328-4E1D-8FE3-40F4C51F2FB9}" type="slidenum">
              <a:rPr/>
              <a:pPr/>
              <a:t>‹#›</a:t>
            </a:fld>
            <a:endParaRPr/>
          </a:p>
        </p:txBody>
      </p:sp>
      <p:sp>
        <p:nvSpPr>
          <p:cNvPr id="11" name="PlaceHolder 10"/>
          <p:cNvSpPr>
            <a:spLocks noGrp="1"/>
          </p:cNvSpPr>
          <p:nvPr>
            <p:ph type="dt" idx="12"/>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9E35B6A5-A707-4D51-8358-F56863A1BDD8}" type="slidenum">
              <a:rPr/>
              <a:pPr/>
              <a:t>‹#›</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3D1B2D6C-833C-4C83-BBC8-F8FEA08DAF1E}" type="slidenum">
              <a:rPr/>
              <a:p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7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396AD86A-64CF-40E8-8354-8E785A340ACD}" type="slidenum">
              <a:rPr/>
              <a:pPr/>
              <a:t>‹#›</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7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593E4560-F725-464A-AE48-66185F56C059}" type="slidenum">
              <a:rPr/>
              <a:pPr/>
              <a:t>‹#›</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7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7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7443D097-2ADA-4CE5-8E34-0D172C4975E5}" type="slidenum">
              <a:rPr/>
              <a:pPr/>
              <a:t>‹#›</a:t>
            </a:fld>
            <a:endParaRPr/>
          </a:p>
        </p:txBody>
      </p:sp>
      <p:sp>
        <p:nvSpPr>
          <p:cNvPr id="7" name="PlaceHolder 6"/>
          <p:cNvSpPr>
            <a:spLocks noGrp="1"/>
          </p:cNvSpPr>
          <p:nvPr>
            <p:ph type="dt" idx="15"/>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082C2461-2DDA-4042-8FA1-C71BFCDF43B9}" type="slidenum">
              <a:rPr/>
              <a:pPr/>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22F0C63E-1B4F-4C03-BE92-4B8D7EB57FC9}" type="slidenum">
              <a:rPr/>
              <a:pPr/>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7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8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8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3980A111-2036-4985-BAAD-7F9824BAB086}" type="slidenum">
              <a:rPr/>
              <a:pPr/>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8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8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8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333EEB6B-184E-4EEF-9CD8-665E6EBB08C6}" type="slidenum">
              <a:rPr/>
              <a:pPr/>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8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8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8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7B5BB9E4-CA24-4D80-849F-66691A32B8E7}" type="slidenum">
              <a:rPr/>
              <a:pPr/>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9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9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E57F99CC-7A92-4985-BBB9-2078B5210DEC}" type="slidenum">
              <a:rPr/>
              <a:pPr/>
              <a:t>‹#›</a:t>
            </a:fld>
            <a:endParaRPr/>
          </a:p>
        </p:txBody>
      </p:sp>
      <p:sp>
        <p:nvSpPr>
          <p:cNvPr id="7" name="PlaceHolder 6"/>
          <p:cNvSpPr>
            <a:spLocks noGrp="1"/>
          </p:cNvSpPr>
          <p:nvPr>
            <p:ph type="dt" idx="15"/>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9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9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9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9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 name="PlaceHolder 6"/>
          <p:cNvSpPr>
            <a:spLocks noGrp="1"/>
          </p:cNvSpPr>
          <p:nvPr>
            <p:ph type="ftr" idx="13"/>
          </p:nvPr>
        </p:nvSpPr>
        <p:spPr/>
        <p:txBody>
          <a:bodyPr/>
          <a:lstStyle/>
          <a:p>
            <a:r>
              <a:t>Footer</a:t>
            </a:r>
          </a:p>
        </p:txBody>
      </p:sp>
      <p:sp>
        <p:nvSpPr>
          <p:cNvPr id="8" name="PlaceHolder 7"/>
          <p:cNvSpPr>
            <a:spLocks noGrp="1"/>
          </p:cNvSpPr>
          <p:nvPr>
            <p:ph type="sldNum" idx="14"/>
          </p:nvPr>
        </p:nvSpPr>
        <p:spPr/>
        <p:txBody>
          <a:bodyPr/>
          <a:lstStyle/>
          <a:p>
            <a:fld id="{DA9873C4-0ADB-4AF9-BC29-09122AC19B5E}" type="slidenum">
              <a:rPr/>
              <a:pPr/>
              <a:t>‹#›</a:t>
            </a:fld>
            <a:endParaRPr/>
          </a:p>
        </p:txBody>
      </p:sp>
      <p:sp>
        <p:nvSpPr>
          <p:cNvPr id="9" name="PlaceHolder 8"/>
          <p:cNvSpPr>
            <a:spLocks noGrp="1"/>
          </p:cNvSpPr>
          <p:nvPr>
            <p:ph type="dt" idx="15"/>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0FFE3FDB-B7FD-4B08-A466-18F9FEE2E201}" type="slidenum">
              <a:rPr/>
              <a:p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9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0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0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0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0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0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 name="PlaceHolder 8"/>
          <p:cNvSpPr>
            <a:spLocks noGrp="1"/>
          </p:cNvSpPr>
          <p:nvPr>
            <p:ph type="ftr" idx="13"/>
          </p:nvPr>
        </p:nvSpPr>
        <p:spPr/>
        <p:txBody>
          <a:bodyPr/>
          <a:lstStyle/>
          <a:p>
            <a:r>
              <a:t>Footer</a:t>
            </a:r>
          </a:p>
        </p:txBody>
      </p:sp>
      <p:sp>
        <p:nvSpPr>
          <p:cNvPr id="10" name="PlaceHolder 9"/>
          <p:cNvSpPr>
            <a:spLocks noGrp="1"/>
          </p:cNvSpPr>
          <p:nvPr>
            <p:ph type="sldNum" idx="14"/>
          </p:nvPr>
        </p:nvSpPr>
        <p:spPr/>
        <p:txBody>
          <a:bodyPr/>
          <a:lstStyle/>
          <a:p>
            <a:fld id="{8A6068E3-5064-40AD-9D00-12AE4662D8D7}" type="slidenum">
              <a:rPr/>
              <a:pPr/>
              <a:t>‹#›</a:t>
            </a:fld>
            <a:endParaRPr/>
          </a:p>
        </p:txBody>
      </p:sp>
      <p:sp>
        <p:nvSpPr>
          <p:cNvPr id="11" name="PlaceHolder 10"/>
          <p:cNvSpPr>
            <a:spLocks noGrp="1"/>
          </p:cNvSpPr>
          <p:nvPr>
            <p:ph type="dt" idx="15"/>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AE9BCA8B-BD4F-453E-AC54-E9E301205DCE}" type="slidenum">
              <a:rPr/>
              <a:pPr/>
              <a:t>‹#›</a:t>
            </a:fld>
            <a:endParaRPr/>
          </a:p>
        </p:txBody>
      </p:sp>
      <p:sp>
        <p:nvSpPr>
          <p:cNvPr id="4" name="PlaceHolder 3"/>
          <p:cNvSpPr>
            <a:spLocks noGrp="1"/>
          </p:cNvSpPr>
          <p:nvPr>
            <p:ph type="dt" idx="18"/>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1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40C1E2D9-D824-471A-8966-16C5058CE2FD}" type="slidenum">
              <a:rPr/>
              <a:pPr/>
              <a:t>‹#›</a:t>
            </a:fld>
            <a:endParaRPr/>
          </a:p>
        </p:txBody>
      </p:sp>
      <p:sp>
        <p:nvSpPr>
          <p:cNvPr id="6" name="PlaceHolder 5"/>
          <p:cNvSpPr>
            <a:spLocks noGrp="1"/>
          </p:cNvSpPr>
          <p:nvPr>
            <p:ph type="dt" idx="18"/>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1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D62CDB2C-5E85-4F2D-BC6C-0FD9AC45CBED}" type="slidenum">
              <a:rPr/>
              <a:pPr/>
              <a:t>‹#›</a:t>
            </a:fld>
            <a:endParaRPr/>
          </a:p>
        </p:txBody>
      </p:sp>
      <p:sp>
        <p:nvSpPr>
          <p:cNvPr id="6" name="PlaceHolder 5"/>
          <p:cNvSpPr>
            <a:spLocks noGrp="1"/>
          </p:cNvSpPr>
          <p:nvPr>
            <p:ph type="dt" idx="18"/>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1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D38E5E8C-A8A3-4450-8FAD-4075006B3C0B}" type="slidenum">
              <a:rPr/>
              <a:pPr/>
              <a:t>‹#›</a:t>
            </a:fld>
            <a:endParaRPr/>
          </a:p>
        </p:txBody>
      </p:sp>
      <p:sp>
        <p:nvSpPr>
          <p:cNvPr id="7" name="PlaceHolder 6"/>
          <p:cNvSpPr>
            <a:spLocks noGrp="1"/>
          </p:cNvSpPr>
          <p:nvPr>
            <p:ph type="dt" idx="18"/>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23697E1D-E9B9-4F22-A64A-D7B1EDF502BA}" type="slidenum">
              <a:rPr/>
              <a:pPr/>
              <a:t>‹#›</a:t>
            </a:fld>
            <a:endParaRPr/>
          </a:p>
        </p:txBody>
      </p:sp>
      <p:sp>
        <p:nvSpPr>
          <p:cNvPr id="5" name="PlaceHolder 4"/>
          <p:cNvSpPr>
            <a:spLocks noGrp="1"/>
          </p:cNvSpPr>
          <p:nvPr>
            <p:ph type="dt" idx="18"/>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2264F4B2-F043-46ED-A3F5-2A6A1E934C81}" type="slidenum">
              <a:rPr/>
              <a:pPr/>
              <a:t>‹#›</a:t>
            </a:fld>
            <a:endParaRPr/>
          </a:p>
        </p:txBody>
      </p:sp>
      <p:sp>
        <p:nvSpPr>
          <p:cNvPr id="5" name="PlaceHolder 4"/>
          <p:cNvSpPr>
            <a:spLocks noGrp="1"/>
          </p:cNvSpPr>
          <p:nvPr>
            <p:ph type="dt" idx="18"/>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2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2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CD4824AB-33C1-4C75-B9FF-8611A863F0A1}" type="slidenum">
              <a:rPr/>
              <a:pPr/>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2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2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8CF2E60D-9A3E-4378-B955-113733E8808D}" type="slidenum">
              <a:rPr/>
              <a:pPr/>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3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E17C3F75-3617-4740-8643-2385E61485F9}" type="slidenum">
              <a:rPr/>
              <a:pPr/>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869FB24-E524-4E4A-9E89-7242B1027233}"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3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3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7CB854DF-3539-41E1-A79A-30C894D21035}" type="slidenum">
              <a:rPr/>
              <a:pPr/>
              <a:t>‹#›</a:t>
            </a:fld>
            <a:endParaRPr/>
          </a:p>
        </p:txBody>
      </p:sp>
      <p:sp>
        <p:nvSpPr>
          <p:cNvPr id="7" name="PlaceHolder 6"/>
          <p:cNvSpPr>
            <a:spLocks noGrp="1"/>
          </p:cNvSpPr>
          <p:nvPr>
            <p:ph type="dt" idx="18"/>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3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3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3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3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7" name="PlaceHolder 6"/>
          <p:cNvSpPr>
            <a:spLocks noGrp="1"/>
          </p:cNvSpPr>
          <p:nvPr>
            <p:ph type="ftr" idx="16"/>
          </p:nvPr>
        </p:nvSpPr>
        <p:spPr/>
        <p:txBody>
          <a:bodyPr/>
          <a:lstStyle/>
          <a:p>
            <a:r>
              <a:t>Footer</a:t>
            </a:r>
          </a:p>
        </p:txBody>
      </p:sp>
      <p:sp>
        <p:nvSpPr>
          <p:cNvPr id="8" name="PlaceHolder 7"/>
          <p:cNvSpPr>
            <a:spLocks noGrp="1"/>
          </p:cNvSpPr>
          <p:nvPr>
            <p:ph type="sldNum" idx="17"/>
          </p:nvPr>
        </p:nvSpPr>
        <p:spPr/>
        <p:txBody>
          <a:bodyPr/>
          <a:lstStyle/>
          <a:p>
            <a:fld id="{D8A9AF84-3EA4-40C2-9F97-7172A7AB876D}" type="slidenum">
              <a:rPr/>
              <a:pPr/>
              <a:t>‹#›</a:t>
            </a:fld>
            <a:endParaRPr/>
          </a:p>
        </p:txBody>
      </p:sp>
      <p:sp>
        <p:nvSpPr>
          <p:cNvPr id="9" name="PlaceHolder 8"/>
          <p:cNvSpPr>
            <a:spLocks noGrp="1"/>
          </p:cNvSpPr>
          <p:nvPr>
            <p:ph type="dt" idx="18"/>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40"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41"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42"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43"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44"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45"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9" name="PlaceHolder 8"/>
          <p:cNvSpPr>
            <a:spLocks noGrp="1"/>
          </p:cNvSpPr>
          <p:nvPr>
            <p:ph type="ftr" idx="16"/>
          </p:nvPr>
        </p:nvSpPr>
        <p:spPr/>
        <p:txBody>
          <a:bodyPr/>
          <a:lstStyle/>
          <a:p>
            <a:r>
              <a:t>Footer</a:t>
            </a:r>
          </a:p>
        </p:txBody>
      </p:sp>
      <p:sp>
        <p:nvSpPr>
          <p:cNvPr id="10" name="PlaceHolder 9"/>
          <p:cNvSpPr>
            <a:spLocks noGrp="1"/>
          </p:cNvSpPr>
          <p:nvPr>
            <p:ph type="sldNum" idx="17"/>
          </p:nvPr>
        </p:nvSpPr>
        <p:spPr/>
        <p:txBody>
          <a:bodyPr/>
          <a:lstStyle/>
          <a:p>
            <a:fld id="{FD8A176F-9581-4129-AE39-A414142F4E1F}" type="slidenum">
              <a:rPr/>
              <a:pPr/>
              <a:t>‹#›</a:t>
            </a:fld>
            <a:endParaRPr/>
          </a:p>
        </p:txBody>
      </p:sp>
      <p:sp>
        <p:nvSpPr>
          <p:cNvPr id="11" name="PlaceHolder 10"/>
          <p:cNvSpPr>
            <a:spLocks noGrp="1"/>
          </p:cNvSpPr>
          <p:nvPr>
            <p:ph type="dt" idx="18"/>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F2FCD88-B431-4EBA-B366-E349C2836CCA}"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ru-RU" sz="1800" b="0" strike="noStrike" spc="-1">
              <a:solidFill>
                <a:srgbClr val="000000"/>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u-RU" sz="1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1B23D93-4DCD-448A-9F30-263AB03EFB0E}"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3124080" y="6356520"/>
            <a:ext cx="289440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ea typeface="DejaVu Sans"/>
              </a:defRPr>
            </a:lvl1pPr>
          </a:lstStyle>
          <a:p>
            <a:pPr indent="0" algn="ctr">
              <a:lnSpc>
                <a:spcPct val="100000"/>
              </a:lnSpc>
              <a:buNone/>
              <a:tabLst>
                <a:tab pos="0" algn="l"/>
              </a:tabLst>
            </a:pPr>
            <a:r>
              <a:rPr lang="ru-RU" sz="1400" b="0" strike="noStrike" spc="-1">
                <a:solidFill>
                  <a:srgbClr val="000000"/>
                </a:solidFill>
                <a:latin typeface="Times New Roman"/>
                <a:ea typeface="DejaVu Sans"/>
              </a:rPr>
              <a:t>&lt;нижний колонтитул&gt;</a:t>
            </a:r>
            <a:endParaRPr lang="ru-RU" sz="1400" b="0" strike="noStrike" spc="-1">
              <a:solidFill>
                <a:srgbClr val="000000"/>
              </a:solidFill>
              <a:latin typeface="Times New Roman"/>
            </a:endParaRPr>
          </a:p>
        </p:txBody>
      </p:sp>
      <p:sp>
        <p:nvSpPr>
          <p:cNvPr id="6" name="PlaceHolder 2"/>
          <p:cNvSpPr>
            <a:spLocks noGrp="1"/>
          </p:cNvSpPr>
          <p:nvPr>
            <p:ph type="sldNum" idx="2"/>
          </p:nvPr>
        </p:nvSpPr>
        <p:spPr>
          <a:xfrm>
            <a:off x="6553080" y="6356520"/>
            <a:ext cx="213264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ea typeface="DejaVu Sans"/>
              </a:defRPr>
            </a:lvl1pPr>
          </a:lstStyle>
          <a:p>
            <a:pPr indent="0" algn="r">
              <a:lnSpc>
                <a:spcPct val="100000"/>
              </a:lnSpc>
              <a:buNone/>
              <a:tabLst>
                <a:tab pos="0" algn="l"/>
              </a:tabLst>
            </a:pPr>
            <a:fld id="{21E4D177-B5F4-44C0-ACF9-32DE90B1D623}" type="slidenum">
              <a:rPr lang="ru-RU" sz="1200" b="0" strike="noStrike" spc="-1">
                <a:solidFill>
                  <a:srgbClr val="8B8B8B"/>
                </a:solidFill>
                <a:latin typeface="Calibri"/>
                <a:ea typeface="DejaVu Sans"/>
              </a:rPr>
              <a:pPr indent="0" algn="r">
                <a:lnSpc>
                  <a:spcPct val="100000"/>
                </a:lnSpc>
                <a:buNone/>
                <a:tabLst>
                  <a:tab pos="0" algn="l"/>
                </a:tabLst>
              </a:pPr>
              <a:t>‹#›</a:t>
            </a:fld>
            <a:endParaRPr lang="ru-RU" sz="1200" b="0" strike="noStrike" spc="-1">
              <a:solidFill>
                <a:srgbClr val="000000"/>
              </a:solidFill>
              <a:latin typeface="Times New Roman"/>
            </a:endParaRPr>
          </a:p>
        </p:txBody>
      </p:sp>
      <p:sp>
        <p:nvSpPr>
          <p:cNvPr id="2" name="PlaceHolder 3"/>
          <p:cNvSpPr>
            <a:spLocks noGrp="1"/>
          </p:cNvSpPr>
          <p:nvPr>
            <p:ph type="dt" idx="3"/>
          </p:nvPr>
        </p:nvSpPr>
        <p:spPr>
          <a:xfrm>
            <a:off x="457200" y="6356520"/>
            <a:ext cx="213264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21040"/>
            <a:ext cx="8228880" cy="124992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42"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
        <p:nvSpPr>
          <p:cNvPr id="43" name="PlaceHolder 3"/>
          <p:cNvSpPr>
            <a:spLocks noGrp="1"/>
          </p:cNvSpPr>
          <p:nvPr>
            <p:ph type="ftr" idx="4"/>
          </p:nvPr>
        </p:nvSpPr>
        <p:spPr>
          <a:xfrm>
            <a:off x="3124080" y="6356520"/>
            <a:ext cx="289440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ea typeface="DejaVu Sans"/>
              </a:defRPr>
            </a:lvl1pPr>
          </a:lstStyle>
          <a:p>
            <a:pPr indent="0" algn="ctr">
              <a:lnSpc>
                <a:spcPct val="100000"/>
              </a:lnSpc>
              <a:buNone/>
              <a:tabLst>
                <a:tab pos="0" algn="l"/>
              </a:tabLst>
            </a:pPr>
            <a:r>
              <a:rPr lang="ru-RU" sz="1400" b="0" strike="noStrike" spc="-1">
                <a:solidFill>
                  <a:srgbClr val="000000"/>
                </a:solidFill>
                <a:latin typeface="Times New Roman"/>
                <a:ea typeface="DejaVu Sans"/>
              </a:rPr>
              <a:t>&lt;нижний колонтитул&gt;</a:t>
            </a:r>
            <a:endParaRPr lang="ru-RU" sz="1400" b="0" strike="noStrike" spc="-1">
              <a:solidFill>
                <a:srgbClr val="000000"/>
              </a:solidFill>
              <a:latin typeface="Times New Roman"/>
            </a:endParaRPr>
          </a:p>
        </p:txBody>
      </p:sp>
      <p:sp>
        <p:nvSpPr>
          <p:cNvPr id="44" name="PlaceHolder 4"/>
          <p:cNvSpPr>
            <a:spLocks noGrp="1"/>
          </p:cNvSpPr>
          <p:nvPr>
            <p:ph type="sldNum" idx="5"/>
          </p:nvPr>
        </p:nvSpPr>
        <p:spPr>
          <a:xfrm>
            <a:off x="6553080" y="6356520"/>
            <a:ext cx="213264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ea typeface="DejaVu Sans"/>
              </a:defRPr>
            </a:lvl1pPr>
          </a:lstStyle>
          <a:p>
            <a:pPr indent="0" algn="r">
              <a:lnSpc>
                <a:spcPct val="100000"/>
              </a:lnSpc>
              <a:buNone/>
              <a:tabLst>
                <a:tab pos="0" algn="l"/>
              </a:tabLst>
            </a:pPr>
            <a:fld id="{22F0A252-513A-4869-BB5D-D90888F6A23D}" type="slidenum">
              <a:rPr lang="ru-RU" sz="1200" b="0" strike="noStrike" spc="-1">
                <a:solidFill>
                  <a:srgbClr val="8B8B8B"/>
                </a:solidFill>
                <a:latin typeface="Calibri"/>
                <a:ea typeface="DejaVu Sans"/>
              </a:rPr>
              <a:pPr indent="0" algn="r">
                <a:lnSpc>
                  <a:spcPct val="100000"/>
                </a:lnSpc>
                <a:buNone/>
                <a:tabLst>
                  <a:tab pos="0" algn="l"/>
                </a:tabLst>
              </a:pPr>
              <a:t>‹#›</a:t>
            </a:fld>
            <a:endParaRPr lang="ru-RU" sz="1200" b="0" strike="noStrike" spc="-1">
              <a:solidFill>
                <a:srgbClr val="000000"/>
              </a:solidFill>
              <a:latin typeface="Times New Roman"/>
            </a:endParaRPr>
          </a:p>
        </p:txBody>
      </p:sp>
      <p:sp>
        <p:nvSpPr>
          <p:cNvPr id="45" name="PlaceHolder 5"/>
          <p:cNvSpPr>
            <a:spLocks noGrp="1"/>
          </p:cNvSpPr>
          <p:nvPr>
            <p:ph type="dt" idx="6"/>
          </p:nvPr>
        </p:nvSpPr>
        <p:spPr>
          <a:xfrm>
            <a:off x="457200" y="6356520"/>
            <a:ext cx="213264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ftr" idx="7"/>
          </p:nvPr>
        </p:nvSpPr>
        <p:spPr>
          <a:xfrm>
            <a:off x="3124080" y="6356520"/>
            <a:ext cx="289440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ea typeface="DejaVu Sans"/>
              </a:defRPr>
            </a:lvl1pPr>
          </a:lstStyle>
          <a:p>
            <a:pPr indent="0" algn="ctr">
              <a:lnSpc>
                <a:spcPct val="100000"/>
              </a:lnSpc>
              <a:buNone/>
              <a:tabLst>
                <a:tab pos="0" algn="l"/>
              </a:tabLst>
            </a:pPr>
            <a:r>
              <a:rPr lang="ru-RU" sz="1400" b="0" strike="noStrike" spc="-1">
                <a:solidFill>
                  <a:srgbClr val="000000"/>
                </a:solidFill>
                <a:latin typeface="Times New Roman"/>
                <a:ea typeface="DejaVu Sans"/>
              </a:rPr>
              <a:t>&lt;нижний колонтитул&gt;</a:t>
            </a:r>
            <a:endParaRPr lang="ru-RU" sz="1400" b="0" strike="noStrike" spc="-1">
              <a:solidFill>
                <a:srgbClr val="000000"/>
              </a:solidFill>
              <a:latin typeface="Times New Roman"/>
            </a:endParaRPr>
          </a:p>
        </p:txBody>
      </p:sp>
      <p:sp>
        <p:nvSpPr>
          <p:cNvPr id="83" name="PlaceHolder 2"/>
          <p:cNvSpPr>
            <a:spLocks noGrp="1"/>
          </p:cNvSpPr>
          <p:nvPr>
            <p:ph type="sldNum" idx="8"/>
          </p:nvPr>
        </p:nvSpPr>
        <p:spPr>
          <a:xfrm>
            <a:off x="6553080" y="6356520"/>
            <a:ext cx="213264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ea typeface="DejaVu Sans"/>
              </a:defRPr>
            </a:lvl1pPr>
          </a:lstStyle>
          <a:p>
            <a:pPr indent="0" algn="r">
              <a:lnSpc>
                <a:spcPct val="100000"/>
              </a:lnSpc>
              <a:buNone/>
              <a:tabLst>
                <a:tab pos="0" algn="l"/>
              </a:tabLst>
            </a:pPr>
            <a:fld id="{B1D47F31-4EE8-4970-8DFB-1CE4C9BF0DC8}" type="slidenum">
              <a:rPr lang="ru-RU" sz="1200" b="0" strike="noStrike" spc="-1">
                <a:solidFill>
                  <a:srgbClr val="8B8B8B"/>
                </a:solidFill>
                <a:latin typeface="Calibri"/>
                <a:ea typeface="DejaVu Sans"/>
              </a:rPr>
              <a:pPr indent="0" algn="r">
                <a:lnSpc>
                  <a:spcPct val="100000"/>
                </a:lnSpc>
                <a:buNone/>
                <a:tabLst>
                  <a:tab pos="0" algn="l"/>
                </a:tabLst>
              </a:pPr>
              <a:t>‹#›</a:t>
            </a:fld>
            <a:endParaRPr lang="ru-RU" sz="1200" b="0" strike="noStrike" spc="-1">
              <a:solidFill>
                <a:srgbClr val="000000"/>
              </a:solidFill>
              <a:latin typeface="Times New Roman"/>
            </a:endParaRPr>
          </a:p>
        </p:txBody>
      </p:sp>
      <p:sp>
        <p:nvSpPr>
          <p:cNvPr id="84" name="PlaceHolder 3"/>
          <p:cNvSpPr>
            <a:spLocks noGrp="1"/>
          </p:cNvSpPr>
          <p:nvPr>
            <p:ph type="dt" idx="9"/>
          </p:nvPr>
        </p:nvSpPr>
        <p:spPr>
          <a:xfrm>
            <a:off x="457200" y="6356520"/>
            <a:ext cx="213264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21040"/>
            <a:ext cx="8228880" cy="124992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124" name="PlaceHolder 2"/>
          <p:cNvSpPr>
            <a:spLocks noGrp="1"/>
          </p:cNvSpPr>
          <p:nvPr>
            <p:ph type="ftr" idx="10"/>
          </p:nvPr>
        </p:nvSpPr>
        <p:spPr>
          <a:xfrm>
            <a:off x="3124080" y="6356520"/>
            <a:ext cx="289440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ea typeface="DejaVu Sans"/>
              </a:defRPr>
            </a:lvl1pPr>
          </a:lstStyle>
          <a:p>
            <a:pPr indent="0" algn="ctr">
              <a:lnSpc>
                <a:spcPct val="100000"/>
              </a:lnSpc>
              <a:buNone/>
              <a:tabLst>
                <a:tab pos="0" algn="l"/>
              </a:tabLst>
            </a:pPr>
            <a:r>
              <a:rPr lang="ru-RU" sz="1400" b="0" strike="noStrike" spc="-1">
                <a:solidFill>
                  <a:srgbClr val="000000"/>
                </a:solidFill>
                <a:latin typeface="Times New Roman"/>
                <a:ea typeface="DejaVu Sans"/>
              </a:rPr>
              <a:t>&lt;нижний колонтитул&gt;</a:t>
            </a:r>
            <a:endParaRPr lang="ru-RU" sz="1400" b="0" strike="noStrike" spc="-1">
              <a:solidFill>
                <a:srgbClr val="000000"/>
              </a:solidFill>
              <a:latin typeface="Times New Roman"/>
            </a:endParaRPr>
          </a:p>
        </p:txBody>
      </p:sp>
      <p:sp>
        <p:nvSpPr>
          <p:cNvPr id="125" name="PlaceHolder 3"/>
          <p:cNvSpPr>
            <a:spLocks noGrp="1"/>
          </p:cNvSpPr>
          <p:nvPr>
            <p:ph type="sldNum" idx="11"/>
          </p:nvPr>
        </p:nvSpPr>
        <p:spPr>
          <a:xfrm>
            <a:off x="6553080" y="6356520"/>
            <a:ext cx="213264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ea typeface="DejaVu Sans"/>
              </a:defRPr>
            </a:lvl1pPr>
          </a:lstStyle>
          <a:p>
            <a:pPr indent="0" algn="r">
              <a:lnSpc>
                <a:spcPct val="100000"/>
              </a:lnSpc>
              <a:buNone/>
              <a:tabLst>
                <a:tab pos="0" algn="l"/>
              </a:tabLst>
            </a:pPr>
            <a:fld id="{304E4722-FF60-4C25-A781-FBD184D88226}" type="slidenum">
              <a:rPr lang="ru-RU" sz="1200" b="0" strike="noStrike" spc="-1">
                <a:solidFill>
                  <a:srgbClr val="8B8B8B"/>
                </a:solidFill>
                <a:latin typeface="Calibri"/>
                <a:ea typeface="DejaVu Sans"/>
              </a:rPr>
              <a:pPr indent="0" algn="r">
                <a:lnSpc>
                  <a:spcPct val="100000"/>
                </a:lnSpc>
                <a:buNone/>
                <a:tabLst>
                  <a:tab pos="0" algn="l"/>
                </a:tabLst>
              </a:pPr>
              <a:t>‹#›</a:t>
            </a:fld>
            <a:endParaRPr lang="ru-RU" sz="1200" b="0" strike="noStrike" spc="-1">
              <a:solidFill>
                <a:srgbClr val="000000"/>
              </a:solidFill>
              <a:latin typeface="Times New Roman"/>
            </a:endParaRPr>
          </a:p>
        </p:txBody>
      </p:sp>
      <p:sp>
        <p:nvSpPr>
          <p:cNvPr id="126" name="PlaceHolder 4"/>
          <p:cNvSpPr>
            <a:spLocks noGrp="1"/>
          </p:cNvSpPr>
          <p:nvPr>
            <p:ph type="dt" idx="12"/>
          </p:nvPr>
        </p:nvSpPr>
        <p:spPr>
          <a:xfrm>
            <a:off x="457200" y="6356520"/>
            <a:ext cx="213264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12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PlaceHolder 1"/>
          <p:cNvSpPr>
            <a:spLocks noGrp="1"/>
          </p:cNvSpPr>
          <p:nvPr>
            <p:ph type="ftr" idx="13"/>
          </p:nvPr>
        </p:nvSpPr>
        <p:spPr>
          <a:xfrm>
            <a:off x="3124080" y="6356520"/>
            <a:ext cx="289440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ea typeface="DejaVu Sans"/>
              </a:defRPr>
            </a:lvl1pPr>
          </a:lstStyle>
          <a:p>
            <a:pPr indent="0" algn="ctr">
              <a:lnSpc>
                <a:spcPct val="100000"/>
              </a:lnSpc>
              <a:buNone/>
              <a:tabLst>
                <a:tab pos="0" algn="l"/>
              </a:tabLst>
            </a:pPr>
            <a:r>
              <a:rPr lang="ru-RU" sz="1400" b="0" strike="noStrike" spc="-1">
                <a:solidFill>
                  <a:srgbClr val="000000"/>
                </a:solidFill>
                <a:latin typeface="Times New Roman"/>
                <a:ea typeface="DejaVu Sans"/>
              </a:rPr>
              <a:t>&lt;нижний колонтитул&gt;</a:t>
            </a:r>
            <a:endParaRPr lang="ru-RU" sz="1400" b="0" strike="noStrike" spc="-1">
              <a:solidFill>
                <a:srgbClr val="000000"/>
              </a:solidFill>
              <a:latin typeface="Times New Roman"/>
            </a:endParaRPr>
          </a:p>
        </p:txBody>
      </p:sp>
      <p:sp>
        <p:nvSpPr>
          <p:cNvPr id="165" name="PlaceHolder 2"/>
          <p:cNvSpPr>
            <a:spLocks noGrp="1"/>
          </p:cNvSpPr>
          <p:nvPr>
            <p:ph type="sldNum" idx="14"/>
          </p:nvPr>
        </p:nvSpPr>
        <p:spPr>
          <a:xfrm>
            <a:off x="6553080" y="6356520"/>
            <a:ext cx="213264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ea typeface="DejaVu Sans"/>
              </a:defRPr>
            </a:lvl1pPr>
          </a:lstStyle>
          <a:p>
            <a:pPr indent="0" algn="r">
              <a:lnSpc>
                <a:spcPct val="100000"/>
              </a:lnSpc>
              <a:buNone/>
              <a:tabLst>
                <a:tab pos="0" algn="l"/>
              </a:tabLst>
            </a:pPr>
            <a:fld id="{33974AA6-3741-4E0A-9D0D-30DDF1C9E704}" type="slidenum">
              <a:rPr lang="ru-RU" sz="1200" b="0" strike="noStrike" spc="-1">
                <a:solidFill>
                  <a:srgbClr val="8B8B8B"/>
                </a:solidFill>
                <a:latin typeface="Calibri"/>
                <a:ea typeface="DejaVu Sans"/>
              </a:rPr>
              <a:pPr indent="0" algn="r">
                <a:lnSpc>
                  <a:spcPct val="100000"/>
                </a:lnSpc>
                <a:buNone/>
                <a:tabLst>
                  <a:tab pos="0" algn="l"/>
                </a:tabLst>
              </a:pPr>
              <a:t>‹#›</a:t>
            </a:fld>
            <a:endParaRPr lang="ru-RU" sz="1200" b="0" strike="noStrike" spc="-1">
              <a:solidFill>
                <a:srgbClr val="000000"/>
              </a:solidFill>
              <a:latin typeface="Times New Roman"/>
            </a:endParaRPr>
          </a:p>
        </p:txBody>
      </p:sp>
      <p:sp>
        <p:nvSpPr>
          <p:cNvPr id="166" name="PlaceHolder 3"/>
          <p:cNvSpPr>
            <a:spLocks noGrp="1"/>
          </p:cNvSpPr>
          <p:nvPr>
            <p:ph type="dt" idx="15"/>
          </p:nvPr>
        </p:nvSpPr>
        <p:spPr>
          <a:xfrm>
            <a:off x="457200" y="6356520"/>
            <a:ext cx="213264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167"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168"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21040"/>
            <a:ext cx="8228880" cy="124992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206" name="PlaceHolder 2"/>
          <p:cNvSpPr>
            <a:spLocks noGrp="1"/>
          </p:cNvSpPr>
          <p:nvPr>
            <p:ph type="ftr" idx="16"/>
          </p:nvPr>
        </p:nvSpPr>
        <p:spPr>
          <a:xfrm>
            <a:off x="3124080" y="6356520"/>
            <a:ext cx="289440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ea typeface="DejaVu Sans"/>
              </a:defRPr>
            </a:lvl1pPr>
          </a:lstStyle>
          <a:p>
            <a:pPr indent="0" algn="ctr">
              <a:lnSpc>
                <a:spcPct val="100000"/>
              </a:lnSpc>
              <a:buNone/>
              <a:tabLst>
                <a:tab pos="0" algn="l"/>
              </a:tabLst>
            </a:pPr>
            <a:r>
              <a:rPr lang="ru-RU" sz="1400" b="0" strike="noStrike" spc="-1">
                <a:solidFill>
                  <a:srgbClr val="000000"/>
                </a:solidFill>
                <a:latin typeface="Times New Roman"/>
                <a:ea typeface="DejaVu Sans"/>
              </a:rPr>
              <a:t>&lt;нижний колонтитул&gt;</a:t>
            </a:r>
            <a:endParaRPr lang="ru-RU" sz="1400" b="0" strike="noStrike" spc="-1">
              <a:solidFill>
                <a:srgbClr val="000000"/>
              </a:solidFill>
              <a:latin typeface="Times New Roman"/>
            </a:endParaRPr>
          </a:p>
        </p:txBody>
      </p:sp>
      <p:sp>
        <p:nvSpPr>
          <p:cNvPr id="207" name="PlaceHolder 3"/>
          <p:cNvSpPr>
            <a:spLocks noGrp="1"/>
          </p:cNvSpPr>
          <p:nvPr>
            <p:ph type="sldNum" idx="17"/>
          </p:nvPr>
        </p:nvSpPr>
        <p:spPr>
          <a:xfrm>
            <a:off x="6553080" y="6356520"/>
            <a:ext cx="213264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u-RU" sz="1200" b="0" strike="noStrike" spc="-1">
                <a:solidFill>
                  <a:srgbClr val="8B8B8B"/>
                </a:solidFill>
                <a:latin typeface="Calibri"/>
                <a:ea typeface="DejaVu Sans"/>
              </a:defRPr>
            </a:lvl1pPr>
          </a:lstStyle>
          <a:p>
            <a:pPr indent="0" algn="r">
              <a:lnSpc>
                <a:spcPct val="100000"/>
              </a:lnSpc>
              <a:buNone/>
              <a:tabLst>
                <a:tab pos="0" algn="l"/>
              </a:tabLst>
            </a:pPr>
            <a:fld id="{CBB621CD-B4D2-4D9D-8482-2CF0DCD96D77}" type="slidenum">
              <a:rPr lang="ru-RU" sz="1200" b="0" strike="noStrike" spc="-1">
                <a:solidFill>
                  <a:srgbClr val="8B8B8B"/>
                </a:solidFill>
                <a:latin typeface="Calibri"/>
                <a:ea typeface="DejaVu Sans"/>
              </a:rPr>
              <a:pPr indent="0" algn="r">
                <a:lnSpc>
                  <a:spcPct val="100000"/>
                </a:lnSpc>
                <a:buNone/>
                <a:tabLst>
                  <a:tab pos="0" algn="l"/>
                </a:tabLst>
              </a:pPr>
              <a:t>‹#›</a:t>
            </a:fld>
            <a:endParaRPr lang="ru-RU" sz="1200" b="0" strike="noStrike" spc="-1">
              <a:solidFill>
                <a:srgbClr val="000000"/>
              </a:solidFill>
              <a:latin typeface="Times New Roman"/>
            </a:endParaRPr>
          </a:p>
        </p:txBody>
      </p:sp>
      <p:sp>
        <p:nvSpPr>
          <p:cNvPr id="208" name="PlaceHolder 4"/>
          <p:cNvSpPr>
            <a:spLocks noGrp="1"/>
          </p:cNvSpPr>
          <p:nvPr>
            <p:ph type="dt" idx="18"/>
          </p:nvPr>
        </p:nvSpPr>
        <p:spPr>
          <a:xfrm>
            <a:off x="457200" y="6356520"/>
            <a:ext cx="213264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&lt;дата/время&gt;</a:t>
            </a:r>
          </a:p>
        </p:txBody>
      </p:sp>
      <p:sp>
        <p:nvSpPr>
          <p:cNvPr id="209"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erebro_bor@mail.ru" TargetMode="External"/><Relationship Id="rId2" Type="http://schemas.openxmlformats.org/officeDocument/2006/relationships/hyperlink" Target="http://www.serebrobor.ru/" TargetMode="Externa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hyperlink" Target="mailto:serebro_bor@mail.ru" TargetMode="Externa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hyperlink" Target="http://www.serebrobor.ru/" TargetMode="Externa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4680"/>
            <a:ext cx="8228520" cy="1141920"/>
          </a:xfrm>
          <a:prstGeom prst="rect">
            <a:avLst/>
          </a:prstGeom>
          <a:noFill/>
          <a:ln w="0">
            <a:noFill/>
          </a:ln>
        </p:spPr>
        <p:txBody>
          <a:bodyPr lIns="90000" tIns="45000" rIns="90000" bIns="45000" anchor="ctr">
            <a:normAutofit fontScale="90000"/>
          </a:bodyPr>
          <a:lstStyle/>
          <a:p>
            <a:pPr indent="0" algn="ctr">
              <a:lnSpc>
                <a:spcPct val="100000"/>
              </a:lnSpc>
              <a:buNone/>
              <a:tabLst>
                <a:tab pos="0" algn="l"/>
              </a:tabLst>
            </a:pPr>
            <a:r>
              <a:rPr lang="ru-RU" sz="4400" b="0" strike="noStrike" spc="-1">
                <a:solidFill>
                  <a:srgbClr val="000000"/>
                </a:solidFill>
                <a:latin typeface="Calibri"/>
              </a:rPr>
              <a:t>Авторская песня, посвященная нашему ТСН «Серебряный бор»</a:t>
            </a:r>
            <a:endParaRPr lang="ru-RU" sz="4400" b="0" strike="noStrike" spc="-1">
              <a:solidFill>
                <a:srgbClr val="000000"/>
              </a:solidFill>
              <a:latin typeface="Arial"/>
            </a:endParaRPr>
          </a:p>
        </p:txBody>
      </p:sp>
      <p:pic>
        <p:nvPicPr>
          <p:cNvPr id="247" name="Object 1"/>
          <p:cNvPicPr/>
          <p:nvPr/>
        </p:nvPicPr>
        <p:blipFill>
          <a:blip r:embed="rId2" cstate="print"/>
          <a:stretch/>
        </p:blipFill>
        <p:spPr>
          <a:xfrm>
            <a:off x="323640" y="1700640"/>
            <a:ext cx="8593920" cy="41032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4680"/>
            <a:ext cx="8228520" cy="6249600"/>
          </a:xfrm>
          <a:prstGeom prst="rect">
            <a:avLst/>
          </a:prstGeom>
          <a:noFill/>
          <a:ln w="0">
            <a:noFill/>
          </a:ln>
        </p:spPr>
        <p:txBody>
          <a:bodyPr lIns="0" tIns="0" rIns="0" bIns="0" anchor="ctr">
            <a:noAutofit/>
          </a:bodyPr>
          <a:lstStyle/>
          <a:p>
            <a:pPr indent="0" algn="ctr">
              <a:lnSpc>
                <a:spcPct val="100000"/>
              </a:lnSpc>
              <a:buNone/>
              <a:tabLst>
                <a:tab pos="0" algn="l"/>
              </a:tabLst>
            </a:pPr>
            <a:r>
              <a:rPr lang="ru-RU" sz="2000" b="0" strike="noStrike" spc="-1">
                <a:solidFill>
                  <a:srgbClr val="000000"/>
                </a:solidFill>
                <a:latin typeface="Calibri"/>
                <a:ea typeface="Microsoft YaHei"/>
              </a:rPr>
              <a:t>- п.п. 7.2.1., 7.2.2., 7.3.3. исключить;</a:t>
            </a:r>
            <a:r>
              <a:rPr sz="2000"/>
              <a:t/>
            </a:r>
            <a:br>
              <a:rPr sz="2000"/>
            </a:br>
            <a:r>
              <a:rPr lang="ru-RU" sz="2000" b="0" strike="noStrike" spc="-1">
                <a:solidFill>
                  <a:srgbClr val="000000"/>
                </a:solidFill>
                <a:latin typeface="Calibri"/>
                <a:ea typeface="Microsoft YaHei"/>
              </a:rPr>
              <a:t>	- п. 8.4. Устава заменить слова «не позднее, чем в декабре месяце года отчетного периода» словами «в январе месяце года, следующего за отчетным годом», дополнить после слов «объявлений на сайте» словами «ТСН «Серебряный бор» </a:t>
            </a:r>
            <a:r>
              <a:rPr lang="en-US" sz="2000" b="0" u="sng" strike="noStrike" spc="-1">
                <a:solidFill>
                  <a:srgbClr val="0000FF"/>
                </a:solidFill>
                <a:uFillTx/>
                <a:latin typeface="Calibri"/>
                <a:ea typeface="Microsoft YaHei"/>
                <a:hlinkClick r:id="rId2"/>
              </a:rPr>
              <a:t>www</a:t>
            </a:r>
            <a:r>
              <a:rPr lang="ru-RU" sz="2000" b="0" u="sng" strike="noStrike" spc="-1">
                <a:solidFill>
                  <a:srgbClr val="0000FF"/>
                </a:solidFill>
                <a:uFillTx/>
                <a:latin typeface="Calibri"/>
                <a:ea typeface="Microsoft YaHei"/>
                <a:hlinkClick r:id="rId2"/>
              </a:rPr>
              <a:t>.</a:t>
            </a:r>
            <a:r>
              <a:rPr lang="en-US" sz="2000" b="0" u="sng" strike="noStrike" spc="-1">
                <a:solidFill>
                  <a:srgbClr val="0000FF"/>
                </a:solidFill>
                <a:uFillTx/>
                <a:latin typeface="Calibri"/>
                <a:ea typeface="Microsoft YaHei"/>
                <a:hlinkClick r:id="rId2"/>
              </a:rPr>
              <a:t>serebrobor</a:t>
            </a:r>
            <a:r>
              <a:rPr lang="ru-RU" sz="2000" b="0" u="sng" strike="noStrike" spc="-1">
                <a:solidFill>
                  <a:srgbClr val="0000FF"/>
                </a:solidFill>
                <a:uFillTx/>
                <a:latin typeface="Calibri"/>
                <a:ea typeface="Microsoft YaHei"/>
                <a:hlinkClick r:id="rId2"/>
              </a:rPr>
              <a:t>.</a:t>
            </a:r>
            <a:r>
              <a:rPr lang="ru-RU" sz="2000" b="0" u="sng" strike="noStrike" spc="-1">
                <a:solidFill>
                  <a:srgbClr val="0000FF"/>
                </a:solidFill>
                <a:uFillTx/>
                <a:latin typeface="Calibri"/>
                <a:ea typeface="Microsoft YaHei"/>
              </a:rPr>
              <a:t>рф</a:t>
            </a:r>
            <a:r>
              <a:rPr lang="ru-RU" sz="2000" b="0" strike="noStrike" spc="-1">
                <a:solidFill>
                  <a:srgbClr val="000000"/>
                </a:solidFill>
                <a:latin typeface="Calibri"/>
                <a:ea typeface="Microsoft YaHei"/>
              </a:rPr>
              <a:t> в официальном сообществе «Серебряный бор (Новости)»  и на информационных стендах на территории товарищества»;	</a:t>
            </a:r>
            <a:r>
              <a:rPr sz="2000"/>
              <a:t/>
            </a:r>
            <a:br>
              <a:rPr sz="2000"/>
            </a:br>
            <a:r>
              <a:rPr lang="ru-RU" sz="2000" b="0" strike="noStrike" spc="-1">
                <a:solidFill>
                  <a:srgbClr val="000000"/>
                </a:solidFill>
                <a:latin typeface="Calibri"/>
                <a:ea typeface="Microsoft YaHei"/>
              </a:rPr>
              <a:t>- п. 8.5. дополнить фразой «Общее очно-заочное собрание членов товарищества может быть проведено голосованием с использованием электронных ресурсов (электронная почта ТСН </a:t>
            </a:r>
            <a:r>
              <a:rPr lang="en-US" sz="2000" b="0" u="sng" strike="noStrike" spc="-1">
                <a:solidFill>
                  <a:srgbClr val="0000FF"/>
                </a:solidFill>
                <a:uFillTx/>
                <a:latin typeface="Calibri"/>
                <a:ea typeface="Microsoft YaHei"/>
                <a:hlinkClick r:id="rId3"/>
              </a:rPr>
              <a:t>serebro</a:t>
            </a:r>
            <a:r>
              <a:rPr lang="ru-RU" sz="2000" b="0" u="sng" strike="noStrike" spc="-1">
                <a:solidFill>
                  <a:srgbClr val="0000FF"/>
                </a:solidFill>
                <a:uFillTx/>
                <a:latin typeface="Calibri"/>
                <a:ea typeface="Microsoft YaHei"/>
                <a:hlinkClick r:id="rId3"/>
              </a:rPr>
              <a:t>_</a:t>
            </a:r>
            <a:r>
              <a:rPr lang="en-US" sz="2000" b="0" u="sng" strike="noStrike" spc="-1">
                <a:solidFill>
                  <a:srgbClr val="0000FF"/>
                </a:solidFill>
                <a:uFillTx/>
                <a:latin typeface="Calibri"/>
                <a:ea typeface="Microsoft YaHei"/>
                <a:hlinkClick r:id="rId3"/>
              </a:rPr>
              <a:t>bor</a:t>
            </a:r>
            <a:r>
              <a:rPr lang="ru-RU" sz="2000" b="0" u="sng" strike="noStrike" spc="-1">
                <a:solidFill>
                  <a:srgbClr val="0000FF"/>
                </a:solidFill>
                <a:uFillTx/>
                <a:latin typeface="Calibri"/>
                <a:ea typeface="Microsoft YaHei"/>
                <a:hlinkClick r:id="rId3"/>
              </a:rPr>
              <a:t>@</a:t>
            </a:r>
            <a:r>
              <a:rPr lang="en-US" sz="2000" b="0" u="sng" strike="noStrike" spc="-1">
                <a:solidFill>
                  <a:srgbClr val="0000FF"/>
                </a:solidFill>
                <a:uFillTx/>
                <a:latin typeface="Calibri"/>
                <a:ea typeface="Microsoft YaHei"/>
                <a:hlinkClick r:id="rId3"/>
              </a:rPr>
              <a:t>mail</a:t>
            </a:r>
            <a:r>
              <a:rPr lang="ru-RU" sz="2000" b="0" u="sng" strike="noStrike" spc="-1">
                <a:solidFill>
                  <a:srgbClr val="0000FF"/>
                </a:solidFill>
                <a:uFillTx/>
                <a:latin typeface="Calibri"/>
                <a:ea typeface="Microsoft YaHei"/>
                <a:hlinkClick r:id="rId3"/>
              </a:rPr>
              <a:t>.</a:t>
            </a:r>
            <a:r>
              <a:rPr lang="en-US" sz="2000" b="0" u="sng" strike="noStrike" spc="-1">
                <a:solidFill>
                  <a:srgbClr val="0000FF"/>
                </a:solidFill>
                <a:uFillTx/>
                <a:latin typeface="Calibri"/>
                <a:ea typeface="Microsoft YaHei"/>
                <a:hlinkClick r:id="rId3"/>
              </a:rPr>
              <a:t>ru</a:t>
            </a:r>
            <a:r>
              <a:rPr lang="ru-RU" sz="2000" b="0" strike="noStrike" spc="-1">
                <a:solidFill>
                  <a:srgbClr val="000000"/>
                </a:solidFill>
                <a:latin typeface="Calibri"/>
                <a:ea typeface="Microsoft YaHei"/>
              </a:rPr>
              <a:t>, официального сообщества  «Серебряный бор (Новости)», официального сайта ТСН </a:t>
            </a:r>
            <a:r>
              <a:rPr lang="en-US" sz="2000" b="0" u="sng" strike="noStrike" spc="-1">
                <a:solidFill>
                  <a:srgbClr val="0000FF"/>
                </a:solidFill>
                <a:uFillTx/>
                <a:latin typeface="Calibri"/>
                <a:ea typeface="Microsoft YaHei"/>
                <a:hlinkClick r:id="rId2"/>
              </a:rPr>
              <a:t>www</a:t>
            </a:r>
            <a:r>
              <a:rPr lang="ru-RU" sz="2000" b="0" u="sng" strike="noStrike" spc="-1">
                <a:solidFill>
                  <a:srgbClr val="0000FF"/>
                </a:solidFill>
                <a:uFillTx/>
                <a:latin typeface="Calibri"/>
                <a:ea typeface="Microsoft YaHei"/>
                <a:hlinkClick r:id="rId2"/>
              </a:rPr>
              <a:t>.</a:t>
            </a:r>
            <a:r>
              <a:rPr lang="en-US" sz="2000" b="0" u="sng" strike="noStrike" spc="-1">
                <a:solidFill>
                  <a:srgbClr val="0000FF"/>
                </a:solidFill>
                <a:uFillTx/>
                <a:latin typeface="Calibri"/>
                <a:ea typeface="Microsoft YaHei"/>
                <a:hlinkClick r:id="rId2"/>
              </a:rPr>
              <a:t>serebrobor</a:t>
            </a:r>
            <a:r>
              <a:rPr lang="ru-RU" sz="2000" b="0" u="sng" strike="noStrike" spc="-1">
                <a:solidFill>
                  <a:srgbClr val="0000FF"/>
                </a:solidFill>
                <a:uFillTx/>
                <a:latin typeface="Calibri"/>
                <a:ea typeface="Microsoft YaHei"/>
                <a:hlinkClick r:id="rId2"/>
              </a:rPr>
              <a:t>.</a:t>
            </a:r>
            <a:r>
              <a:rPr lang="ru-RU" sz="2000" b="0" u="sng" strike="noStrike" spc="-1">
                <a:solidFill>
                  <a:srgbClr val="0000FF"/>
                </a:solidFill>
                <a:uFillTx/>
                <a:latin typeface="Calibri"/>
                <a:ea typeface="Microsoft YaHei"/>
              </a:rPr>
              <a:t>рф,</a:t>
            </a:r>
            <a:r>
              <a:rPr lang="ru-RU" sz="2000" b="0" strike="noStrike" spc="-1">
                <a:solidFill>
                  <a:srgbClr val="000000"/>
                </a:solidFill>
                <a:latin typeface="Calibri"/>
                <a:ea typeface="Microsoft YaHei"/>
              </a:rPr>
              <a:t> портала Госуслуг по вопросам повестки в соответствии с действующим законодательством. Результаты такого голосования хранятся на электронных и бумажных носителях, оформленных протоколом и (или) актом.»;</a:t>
            </a:r>
            <a:r>
              <a:rPr sz="2000"/>
              <a:t/>
            </a:r>
            <a:br>
              <a:rPr sz="2000"/>
            </a:br>
            <a:r>
              <a:rPr lang="ru-RU" sz="2000" b="0" strike="noStrike" spc="-1">
                <a:solidFill>
                  <a:srgbClr val="000000"/>
                </a:solidFill>
                <a:latin typeface="Calibri"/>
                <a:ea typeface="Microsoft YaHei"/>
              </a:rPr>
              <a:t>	- в п. 8.2.6. исключить слова «вступительных» и «дополнительных»;</a:t>
            </a:r>
            <a:r>
              <a:rPr sz="2000"/>
              <a:t/>
            </a:r>
            <a:br>
              <a:rPr sz="2000"/>
            </a:br>
            <a:r>
              <a:rPr lang="ru-RU" sz="2000" b="0" strike="noStrike" spc="-1">
                <a:solidFill>
                  <a:srgbClr val="000000"/>
                </a:solidFill>
                <a:latin typeface="Calibri"/>
                <a:ea typeface="Microsoft YaHei"/>
              </a:rPr>
              <a:t>	- в п. 8.14.19. исключить слова «включает право сбора членских взносов с членов товарищества»;</a:t>
            </a:r>
            <a:r>
              <a:rPr sz="2000"/>
              <a:t/>
            </a:r>
            <a:br>
              <a:rPr sz="2000"/>
            </a:br>
            <a:r>
              <a:rPr lang="ru-RU" sz="2000" b="0" strike="noStrike" spc="-1">
                <a:solidFill>
                  <a:srgbClr val="000000"/>
                </a:solidFill>
                <a:latin typeface="Calibri"/>
                <a:ea typeface="Microsoft YaHei"/>
              </a:rPr>
              <a:t>	- п. 8.17. исключить;</a:t>
            </a:r>
            <a:r>
              <a:rPr sz="2000"/>
              <a:t/>
            </a:r>
            <a:br>
              <a:rPr sz="2000"/>
            </a:br>
            <a:r>
              <a:rPr lang="ru-RU" sz="2000" b="0" strike="noStrike" spc="-1">
                <a:solidFill>
                  <a:srgbClr val="000000"/>
                </a:solidFill>
                <a:latin typeface="Calibri"/>
                <a:ea typeface="Microsoft YaHei"/>
              </a:rPr>
              <a:t>	- п. 10 исключить.</a:t>
            </a:r>
            <a:endParaRPr lang="ru-RU" sz="20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p:cNvSpPr>
          <p:nvPr>
            <p:ph/>
          </p:nvPr>
        </p:nvSpPr>
        <p:spPr>
          <a:xfrm>
            <a:off x="457200" y="476640"/>
            <a:ext cx="8228520" cy="5648400"/>
          </a:xfrm>
          <a:prstGeom prst="rect">
            <a:avLst/>
          </a:prstGeom>
          <a:noFill/>
          <a:ln w="0">
            <a:noFill/>
          </a:ln>
        </p:spPr>
        <p:txBody>
          <a:bodyPr lIns="90000" tIns="45000" rIns="90000" bIns="45000" anchor="t">
            <a:normAutofit fontScale="89500" lnSpcReduction="20000"/>
          </a:bodyPr>
          <a:lstStyle/>
          <a:p>
            <a:pPr marL="343080" indent="-343080">
              <a:lnSpc>
                <a:spcPct val="100000"/>
              </a:lnSpc>
              <a:spcBef>
                <a:spcPts val="641"/>
              </a:spcBef>
              <a:buClr>
                <a:srgbClr val="000000"/>
              </a:buClr>
              <a:buFont typeface="Arial"/>
              <a:buChar char="•"/>
            </a:pPr>
            <a:r>
              <a:rPr lang="ru-RU" sz="3200" b="1" strike="noStrike" spc="-1">
                <a:solidFill>
                  <a:srgbClr val="000000"/>
                </a:solidFill>
                <a:latin typeface="Calibri"/>
              </a:rPr>
              <a:t>13. </a:t>
            </a:r>
            <a:r>
              <a:rPr lang="ru-RU" sz="3200" b="0" strike="noStrike" spc="-1">
                <a:solidFill>
                  <a:srgbClr val="000000"/>
                </a:solidFill>
                <a:latin typeface="Calibri"/>
              </a:rPr>
              <a:t>Отчет за 2023 и 2024 годы, Утверждение отчета. (20 минут). </a:t>
            </a:r>
            <a:r>
              <a:rPr lang="ru-RU" sz="3200" b="0" i="1" strike="noStrike" spc="-1">
                <a:solidFill>
                  <a:srgbClr val="000000"/>
                </a:solidFill>
                <a:latin typeface="Calibri"/>
              </a:rPr>
              <a:t>Голосование листом голосования</a:t>
            </a:r>
            <a:r>
              <a:rPr lang="ru-RU" sz="3200" b="0" strike="noStrike" spc="-1">
                <a:solidFill>
                  <a:srgbClr val="000000"/>
                </a:solidFill>
                <a:latin typeface="Calibri"/>
              </a:rPr>
              <a:t>.</a:t>
            </a:r>
            <a:endParaRPr lang="ru-RU" sz="3200" b="0" strike="noStrike" spc="-1">
              <a:solidFill>
                <a:srgbClr val="000000"/>
              </a:solidFill>
              <a:latin typeface="Arial"/>
            </a:endParaRPr>
          </a:p>
          <a:p>
            <a:pPr marL="343080" indent="-343080">
              <a:lnSpc>
                <a:spcPct val="100000"/>
              </a:lnSpc>
              <a:spcBef>
                <a:spcPts val="641"/>
              </a:spcBef>
              <a:buClr>
                <a:srgbClr val="000000"/>
              </a:buClr>
              <a:buFont typeface="Arial"/>
              <a:buChar char="•"/>
            </a:pPr>
            <a:r>
              <a:rPr lang="ru-RU" sz="3200" b="0" strike="noStrike" spc="-1">
                <a:solidFill>
                  <a:srgbClr val="000000"/>
                </a:solidFill>
                <a:latin typeface="Calibri"/>
              </a:rPr>
              <a:t>14. Утверждение плана работ на 2025-2027 годы (15 минут). Голосование листом голосования.</a:t>
            </a:r>
            <a:endParaRPr lang="ru-RU" sz="3200" b="0" strike="noStrike" spc="-1">
              <a:solidFill>
                <a:srgbClr val="000000"/>
              </a:solidFill>
              <a:latin typeface="Arial"/>
            </a:endParaRPr>
          </a:p>
          <a:p>
            <a:pPr marL="343080" indent="-343080">
              <a:lnSpc>
                <a:spcPct val="100000"/>
              </a:lnSpc>
              <a:spcBef>
                <a:spcPts val="641"/>
              </a:spcBef>
              <a:buClr>
                <a:srgbClr val="000000"/>
              </a:buClr>
              <a:buFont typeface="Arial"/>
              <a:buChar char="•"/>
            </a:pPr>
            <a:r>
              <a:rPr lang="ru-RU" sz="3200" b="0" strike="noStrike" spc="-1">
                <a:solidFill>
                  <a:srgbClr val="000000"/>
                </a:solidFill>
                <a:latin typeface="Calibri"/>
              </a:rPr>
              <a:t>15. Утверждение сметы и финансово-экономического обоснования на 2025-2026 годы. </a:t>
            </a:r>
            <a:r>
              <a:rPr lang="ru-RU" sz="3200" b="0" i="1" strike="noStrike" spc="-1">
                <a:solidFill>
                  <a:srgbClr val="000000"/>
                </a:solidFill>
                <a:latin typeface="Calibri"/>
              </a:rPr>
              <a:t>Голосование листом голосования</a:t>
            </a:r>
            <a:r>
              <a:rPr lang="ru-RU" sz="3200" b="0" strike="noStrike" spc="-1">
                <a:solidFill>
                  <a:srgbClr val="000000"/>
                </a:solidFill>
                <a:latin typeface="Calibri"/>
              </a:rPr>
              <a:t>.</a:t>
            </a:r>
            <a:endParaRPr lang="ru-RU" sz="3200" b="0" strike="noStrike" spc="-1">
              <a:solidFill>
                <a:srgbClr val="000000"/>
              </a:solidFill>
              <a:latin typeface="Arial"/>
            </a:endParaRPr>
          </a:p>
          <a:p>
            <a:pPr marL="343080" indent="-343080">
              <a:lnSpc>
                <a:spcPct val="100000"/>
              </a:lnSpc>
              <a:spcBef>
                <a:spcPts val="641"/>
              </a:spcBef>
              <a:buClr>
                <a:srgbClr val="000000"/>
              </a:buClr>
              <a:buFont typeface="Arial"/>
              <a:buChar char="•"/>
            </a:pPr>
            <a:r>
              <a:rPr lang="ru-RU" sz="3200" b="0" strike="noStrike" spc="-1">
                <a:solidFill>
                  <a:srgbClr val="000000"/>
                </a:solidFill>
                <a:latin typeface="Calibri"/>
              </a:rPr>
              <a:t>16. Выборы правления (10 минут). </a:t>
            </a:r>
            <a:r>
              <a:rPr lang="ru-RU" sz="3200" b="0" i="1" strike="noStrike" spc="-1">
                <a:solidFill>
                  <a:srgbClr val="000000"/>
                </a:solidFill>
                <a:latin typeface="Calibri"/>
              </a:rPr>
              <a:t>Голосование листом голосования</a:t>
            </a:r>
            <a:r>
              <a:rPr lang="ru-RU" sz="3200" b="0" strike="noStrike" spc="-1">
                <a:solidFill>
                  <a:srgbClr val="000000"/>
                </a:solidFill>
                <a:latin typeface="Calibri"/>
              </a:rPr>
              <a:t>.</a:t>
            </a:r>
            <a:endParaRPr lang="ru-RU" sz="3200" b="0" strike="noStrike" spc="-1">
              <a:solidFill>
                <a:srgbClr val="000000"/>
              </a:solidFill>
              <a:latin typeface="Arial"/>
            </a:endParaRPr>
          </a:p>
          <a:p>
            <a:pPr marL="343080" indent="-343080">
              <a:lnSpc>
                <a:spcPct val="100000"/>
              </a:lnSpc>
              <a:spcBef>
                <a:spcPts val="641"/>
              </a:spcBef>
              <a:buClr>
                <a:srgbClr val="000000"/>
              </a:buClr>
              <a:buFont typeface="Arial"/>
              <a:buChar char="•"/>
            </a:pPr>
            <a:r>
              <a:rPr lang="ru-RU" sz="3200" b="0" strike="noStrike" spc="-1">
                <a:solidFill>
                  <a:srgbClr val="000000"/>
                </a:solidFill>
                <a:latin typeface="Calibri"/>
              </a:rPr>
              <a:t>17. Выборы председателя (5 минут). </a:t>
            </a:r>
            <a:r>
              <a:rPr lang="ru-RU" sz="3200" b="0" i="1" strike="noStrike" spc="-1">
                <a:solidFill>
                  <a:srgbClr val="000000"/>
                </a:solidFill>
                <a:latin typeface="Calibri"/>
              </a:rPr>
              <a:t>Голосование листом голосования</a:t>
            </a:r>
            <a:r>
              <a:rPr lang="ru-RU" sz="3200" b="0" strike="noStrike" spc="-1">
                <a:solidFill>
                  <a:srgbClr val="000000"/>
                </a:solidFill>
                <a:latin typeface="Calibri"/>
              </a:rPr>
              <a:t>.</a:t>
            </a:r>
            <a:endParaRPr lang="ru-RU" sz="3200" b="0" strike="noStrike" spc="-1">
              <a:solidFill>
                <a:srgbClr val="000000"/>
              </a:solidFill>
              <a:latin typeface="Arial"/>
            </a:endParaRPr>
          </a:p>
          <a:p>
            <a:pPr marL="343080" indent="-343080">
              <a:lnSpc>
                <a:spcPct val="100000"/>
              </a:lnSpc>
              <a:spcBef>
                <a:spcPts val="641"/>
              </a:spcBef>
              <a:buClr>
                <a:srgbClr val="000000"/>
              </a:buClr>
              <a:buFont typeface="Arial"/>
              <a:buChar char="•"/>
            </a:pPr>
            <a:r>
              <a:rPr lang="ru-RU" sz="3200" b="0" strike="noStrike" spc="-1">
                <a:solidFill>
                  <a:srgbClr val="000000"/>
                </a:solidFill>
                <a:latin typeface="Calibri"/>
              </a:rPr>
              <a:t>18. Выборы ревизора/ревизионной комиссии (5 минут). </a:t>
            </a:r>
            <a:r>
              <a:rPr lang="ru-RU" sz="3200" b="0" i="1" strike="noStrike" spc="-1">
                <a:solidFill>
                  <a:srgbClr val="000000"/>
                </a:solidFill>
                <a:latin typeface="Calibri"/>
              </a:rPr>
              <a:t>Голосование листом голосования</a:t>
            </a:r>
            <a:r>
              <a:rPr lang="ru-RU" sz="3200" b="0" strike="noStrike" spc="-1">
                <a:solidFill>
                  <a:srgbClr val="000000"/>
                </a:solidFill>
                <a:latin typeface="Calibri"/>
              </a:rPr>
              <a:t>.</a:t>
            </a:r>
            <a:endParaRPr lang="ru-RU" sz="3200" b="0" strike="noStrike" spc="-1">
              <a:solidFill>
                <a:srgbClr val="000000"/>
              </a:solidFill>
              <a:latin typeface="Arial"/>
            </a:endParaRPr>
          </a:p>
          <a:p>
            <a:pPr indent="0">
              <a:lnSpc>
                <a:spcPct val="100000"/>
              </a:lnSpc>
              <a:spcBef>
                <a:spcPts val="641"/>
              </a:spcBef>
              <a:buNone/>
              <a:tabLst>
                <a:tab pos="0" algn="l"/>
              </a:tabLst>
            </a:pPr>
            <a:endParaRPr lang="ru-RU" sz="32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4680"/>
            <a:ext cx="8228520" cy="6177600"/>
          </a:xfrm>
          <a:prstGeom prst="rect">
            <a:avLst/>
          </a:prstGeom>
          <a:noFill/>
          <a:ln w="0">
            <a:noFill/>
          </a:ln>
        </p:spPr>
        <p:txBody>
          <a:bodyPr lIns="0" tIns="0" rIns="0" bIns="0" anchor="ctr">
            <a:normAutofit/>
          </a:bodyPr>
          <a:lstStyle/>
          <a:p>
            <a:pPr indent="0">
              <a:lnSpc>
                <a:spcPct val="100000"/>
              </a:lnSpc>
              <a:buNone/>
              <a:tabLst>
                <a:tab pos="0" algn="l"/>
              </a:tabLst>
            </a:pPr>
            <a:r>
              <a:rPr lang="ru-RU" sz="2700" b="1" strike="noStrike" spc="-1">
                <a:solidFill>
                  <a:srgbClr val="000000"/>
                </a:solidFill>
                <a:latin typeface="Calibri"/>
              </a:rPr>
              <a:t>19. Разное: </a:t>
            </a:r>
            <a:r>
              <a:rPr sz="2700"/>
              <a:t/>
            </a:r>
            <a:br>
              <a:rPr sz="2700"/>
            </a:br>
            <a:r>
              <a:rPr lang="ru-RU" sz="2700" b="0" strike="noStrike" spc="-1">
                <a:solidFill>
                  <a:srgbClr val="000000"/>
                </a:solidFill>
                <a:latin typeface="Calibri"/>
              </a:rPr>
              <a:t>-исключение должников из членов ТСН; </a:t>
            </a:r>
            <a:r>
              <a:rPr sz="2700"/>
              <a:t/>
            </a:r>
            <a:br>
              <a:rPr sz="2700"/>
            </a:br>
            <a:r>
              <a:rPr lang="ru-RU" sz="2700" b="0" strike="noStrike" spc="-1">
                <a:solidFill>
                  <a:srgbClr val="000000"/>
                </a:solidFill>
                <a:latin typeface="Calibri"/>
              </a:rPr>
              <a:t>-приобретение зем.участков под контейнерной площадкой и под противопожарной емкостью.; </a:t>
            </a:r>
            <a:r>
              <a:rPr sz="2700"/>
              <a:t/>
            </a:r>
            <a:br>
              <a:rPr sz="2700"/>
            </a:br>
            <a:r>
              <a:rPr lang="ru-RU" sz="2700" b="0" strike="noStrike" spc="-1">
                <a:solidFill>
                  <a:srgbClr val="000000"/>
                </a:solidFill>
                <a:latin typeface="Calibri"/>
              </a:rPr>
              <a:t>-предоставление бесплатного/платного (с учетом фактических расходов) сервитута по дорогам ТСН «Серебряный бор»; </a:t>
            </a:r>
            <a:r>
              <a:rPr sz="2700"/>
              <a:t/>
            </a:r>
            <a:br>
              <a:rPr sz="2700"/>
            </a:br>
            <a:r>
              <a:rPr lang="ru-RU" sz="2700" b="0" strike="noStrike" spc="-1">
                <a:solidFill>
                  <a:srgbClr val="000000"/>
                </a:solidFill>
                <a:latin typeface="Calibri"/>
              </a:rPr>
              <a:t>-выбор ответственного за продвижением работы по внесению ТСН в границы села/образование отдельного населенного пункта; </a:t>
            </a:r>
            <a:r>
              <a:rPr sz="2700"/>
              <a:t/>
            </a:r>
            <a:br>
              <a:rPr sz="2700"/>
            </a:br>
            <a:r>
              <a:rPr lang="ru-RU" sz="2700" b="0" strike="noStrike" spc="-1">
                <a:solidFill>
                  <a:srgbClr val="000000"/>
                </a:solidFill>
                <a:latin typeface="Calibri"/>
              </a:rPr>
              <a:t>-оформление имущества ТСН в коллективно-долевую собственность, </a:t>
            </a:r>
            <a:r>
              <a:rPr sz="2700"/>
              <a:t/>
            </a:r>
            <a:br>
              <a:rPr sz="2700"/>
            </a:br>
            <a:r>
              <a:rPr lang="ru-RU" sz="2700" b="0" strike="noStrike" spc="-1">
                <a:solidFill>
                  <a:srgbClr val="000000"/>
                </a:solidFill>
                <a:latin typeface="Calibri"/>
              </a:rPr>
              <a:t>-решение по газификации территории ТСН  и др……. </a:t>
            </a:r>
            <a:r>
              <a:rPr sz="2700"/>
              <a:t/>
            </a:r>
            <a:br>
              <a:rPr sz="2700"/>
            </a:br>
            <a:endParaRPr lang="ru-RU" sz="27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4680"/>
            <a:ext cx="8228520" cy="6321600"/>
          </a:xfrm>
          <a:prstGeom prst="rect">
            <a:avLst/>
          </a:prstGeom>
          <a:noFill/>
          <a:ln w="0">
            <a:noFill/>
          </a:ln>
        </p:spPr>
        <p:txBody>
          <a:bodyPr lIns="0" tIns="0" rIns="0" bIns="0" anchor="ctr">
            <a:normAutofit/>
          </a:bodyPr>
          <a:lstStyle/>
          <a:p>
            <a:pPr indent="0">
              <a:lnSpc>
                <a:spcPct val="100000"/>
              </a:lnSpc>
              <a:buNone/>
              <a:tabLst>
                <a:tab pos="0" algn="l"/>
              </a:tabLst>
            </a:pPr>
            <a:r>
              <a:rPr lang="ru-RU" sz="2800" b="1" strike="noStrike" spc="-1">
                <a:solidFill>
                  <a:srgbClr val="000000"/>
                </a:solidFill>
                <a:latin typeface="Calibri"/>
                <a:ea typeface="Microsoft YaHei"/>
              </a:rPr>
              <a:t>Проект</a:t>
            </a:r>
            <a:r>
              <a:rPr lang="ru-RU" sz="2800" b="0" strike="noStrike" spc="-1">
                <a:solidFill>
                  <a:srgbClr val="000000"/>
                </a:solidFill>
                <a:latin typeface="Calibri"/>
                <a:ea typeface="Microsoft YaHei"/>
              </a:rPr>
              <a:t> решения общего собрания по  вопросу № 2.: </a:t>
            </a:r>
            <a:r>
              <a:rPr sz="2800"/>
              <a:t/>
            </a:r>
            <a:br>
              <a:rPr sz="2800"/>
            </a:br>
            <a:r>
              <a:rPr lang="ru-RU" sz="2800" b="0" strike="noStrike" spc="-1">
                <a:solidFill>
                  <a:srgbClr val="000000"/>
                </a:solidFill>
                <a:latin typeface="Calibri"/>
                <a:ea typeface="Microsoft YaHei"/>
              </a:rPr>
              <a:t>«Утвердить состав счетной комиссии  для подсчета голосов на собраниях в ТСН «Серебряный бор»  из 6человек: председатель, два сотрудника (для того, чтобы могли в дальнейшем отвечать на вопросы по результатам собрания) и три члена общества (по их желанию).</a:t>
            </a:r>
            <a:r>
              <a:rPr sz="2800"/>
              <a:t/>
            </a:r>
            <a:br>
              <a:rPr sz="2800"/>
            </a:br>
            <a:r>
              <a:rPr lang="ru-RU" sz="2800" b="1" strike="noStrike" spc="-1">
                <a:solidFill>
                  <a:srgbClr val="000000"/>
                </a:solidFill>
                <a:latin typeface="Calibri"/>
                <a:ea typeface="Microsoft YaHei"/>
              </a:rPr>
              <a:t>Проект</a:t>
            </a:r>
            <a:r>
              <a:rPr lang="ru-RU" sz="2800" b="0" strike="noStrike" spc="-1">
                <a:solidFill>
                  <a:srgbClr val="000000"/>
                </a:solidFill>
                <a:latin typeface="Calibri"/>
                <a:ea typeface="Microsoft YaHei"/>
              </a:rPr>
              <a:t> решения по вопросу № 3: «Утвердить  стоимость копии документов товарищества,  с соблюдением защиты персональных данных,  в сумме  ______ рублей.</a:t>
            </a:r>
            <a:r>
              <a:rPr sz="2800"/>
              <a:t/>
            </a:r>
            <a:br>
              <a:rPr sz="2800"/>
            </a:br>
            <a:endParaRPr lang="ru-RU" sz="2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4680"/>
            <a:ext cx="8228520" cy="6177600"/>
          </a:xfrm>
          <a:prstGeom prst="rect">
            <a:avLst/>
          </a:prstGeom>
          <a:noFill/>
          <a:ln w="0">
            <a:noFill/>
          </a:ln>
        </p:spPr>
        <p:txBody>
          <a:bodyPr lIns="0" tIns="0" rIns="0" bIns="0" anchor="ctr">
            <a:noAutofit/>
          </a:bodyPr>
          <a:lstStyle/>
          <a:p>
            <a:pPr indent="0">
              <a:lnSpc>
                <a:spcPct val="100000"/>
              </a:lnSpc>
              <a:buNone/>
              <a:tabLst>
                <a:tab pos="0" algn="l"/>
              </a:tabLst>
            </a:pPr>
            <a:r>
              <a:rPr lang="ru-RU" sz="2000" b="1" strike="noStrike" spc="-1">
                <a:solidFill>
                  <a:srgbClr val="C9211E"/>
                </a:solidFill>
                <a:latin typeface="Calibri"/>
              </a:rPr>
              <a:t>ПОРЯДОК</a:t>
            </a:r>
            <a:r>
              <a:rPr sz="2000"/>
              <a:t/>
            </a:r>
            <a:br>
              <a:rPr sz="2000"/>
            </a:br>
            <a:r>
              <a:rPr lang="ru-RU" sz="2000" b="1" strike="noStrike" spc="-1">
                <a:solidFill>
                  <a:srgbClr val="000000"/>
                </a:solidFill>
                <a:latin typeface="Calibri"/>
              </a:rPr>
              <a:t>предоставления членам товарищества собственников  недвижимости «Серебряный бор» информации  о деятельности товарищества и ознакомления с бухгалтерской (финансовой) отчетностью и  иной документацией товарищества </a:t>
            </a:r>
            <a:r>
              <a:rPr lang="ru-RU" sz="2000" b="0" strike="noStrike" spc="-1">
                <a:solidFill>
                  <a:srgbClr val="000000"/>
                </a:solidFill>
                <a:latin typeface="Calibri"/>
              </a:rPr>
              <a:t>(на основании  ст.8 п.1 пп.14 ФЗ-217 «О ведении гражданами садоводства и огородничества для собственных нужд и о внесении изменений в отдельные законодательные акты РФ»)</a:t>
            </a:r>
            <a:r>
              <a:rPr sz="2400"/>
              <a:t/>
            </a:r>
            <a:br>
              <a:rPr sz="2400"/>
            </a:br>
            <a:r>
              <a:rPr lang="ru-RU" sz="2400" b="0" strike="noStrike" spc="-1">
                <a:solidFill>
                  <a:srgbClr val="000000"/>
                </a:solidFill>
                <a:latin typeface="Calibri"/>
              </a:rPr>
              <a:t> </a:t>
            </a:r>
            <a:r>
              <a:rPr sz="2400"/>
              <a:t/>
            </a:r>
            <a:br>
              <a:rPr sz="2400"/>
            </a:br>
            <a:r>
              <a:rPr lang="ru-RU" sz="2400" b="0" strike="noStrike" spc="-1">
                <a:solidFill>
                  <a:srgbClr val="000000"/>
                </a:solidFill>
                <a:latin typeface="Calibri"/>
              </a:rPr>
              <a:t>1. Информация о деятельности  товарищества публикуется поквартально во внутренней группе товарищества «Новости» или  на сайте товарищества в течение следующего за кварталом месяце. Является коммерческой информацией и распространению в другие источники не подлежит.</a:t>
            </a:r>
            <a:r>
              <a:rPr sz="2400"/>
              <a:t/>
            </a:r>
            <a:br>
              <a:rPr sz="2400"/>
            </a:br>
            <a:r>
              <a:rPr lang="ru-RU" sz="2400" b="0" strike="noStrike" spc="-1">
                <a:solidFill>
                  <a:srgbClr val="000000"/>
                </a:solidFill>
                <a:latin typeface="Calibri"/>
              </a:rPr>
              <a:t>2. Получения индивидуальной информации о деятельности товарищества осуществляется по письменному заявлению члена товарищества в течение тридцати дней без предоставления копий документов.</a:t>
            </a:r>
            <a:r>
              <a:rPr sz="2400"/>
              <a:t/>
            </a:r>
            <a:br>
              <a:rPr sz="2400"/>
            </a:br>
            <a:endParaRPr lang="ru-RU"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4680"/>
            <a:ext cx="8228520" cy="6105600"/>
          </a:xfrm>
          <a:prstGeom prst="rect">
            <a:avLst/>
          </a:prstGeom>
          <a:noFill/>
          <a:ln w="0">
            <a:noFill/>
          </a:ln>
        </p:spPr>
        <p:txBody>
          <a:bodyPr lIns="0" tIns="0" rIns="0" bIns="0" anchor="ctr">
            <a:normAutofit/>
          </a:bodyPr>
          <a:lstStyle/>
          <a:p>
            <a:pPr indent="0">
              <a:lnSpc>
                <a:spcPct val="100000"/>
              </a:lnSpc>
              <a:buNone/>
              <a:tabLst>
                <a:tab pos="0" algn="l"/>
              </a:tabLst>
            </a:pPr>
            <a:r>
              <a:rPr lang="ru-RU" sz="2400" b="0" strike="noStrike" spc="-1">
                <a:solidFill>
                  <a:srgbClr val="000000"/>
                </a:solidFill>
                <a:latin typeface="Calibri"/>
              </a:rPr>
              <a:t>3. Ознакомление с документацией товарищества осуществляется по письменному заявлению члена товарищества с согласованием даты в правлении товарищества. Ознакомление проводится в месячный срок после регистрации заявления. </a:t>
            </a:r>
            <a:r>
              <a:rPr sz="2400"/>
              <a:t/>
            </a:r>
            <a:br>
              <a:rPr sz="2400"/>
            </a:br>
            <a:r>
              <a:rPr lang="ru-RU" sz="2400" b="0" strike="noStrike" spc="-1">
                <a:solidFill>
                  <a:srgbClr val="000000"/>
                </a:solidFill>
                <a:latin typeface="Calibri"/>
              </a:rPr>
              <a:t>4. За предоставление некоторых  (не содержащих персональные данные) копий документов членам товарищества взимается плата, установленная решением общего собрания членов товарищества.</a:t>
            </a:r>
            <a:r>
              <a:rPr sz="2400"/>
              <a:t/>
            </a:r>
            <a:br>
              <a:rPr sz="2400"/>
            </a:br>
            <a:r>
              <a:rPr lang="ru-RU" sz="2400" b="0" strike="noStrike" spc="-1">
                <a:solidFill>
                  <a:srgbClr val="000000"/>
                </a:solidFill>
                <a:latin typeface="Calibri"/>
              </a:rPr>
              <a:t>5. Взаимодействие с дачниками, ведущими хозяйства без участия в товариществе осуществляется  в соответствии со ст.5 ФЗ-217.</a:t>
            </a:r>
            <a:r>
              <a:rPr sz="2400"/>
              <a:t/>
            </a:r>
            <a:br>
              <a:rPr sz="2400"/>
            </a:br>
            <a:r>
              <a:rPr lang="ru-RU" sz="2400" b="1" strike="noStrike" spc="-1">
                <a:solidFill>
                  <a:srgbClr val="000000"/>
                </a:solidFill>
                <a:latin typeface="Calibri"/>
              </a:rPr>
              <a:t>Проект </a:t>
            </a:r>
            <a:r>
              <a:rPr lang="ru-RU" sz="2400" b="0" strike="noStrike" spc="-1">
                <a:solidFill>
                  <a:srgbClr val="000000"/>
                </a:solidFill>
                <a:latin typeface="Calibri"/>
              </a:rPr>
              <a:t>решения по вопросу 4: Утвердить Порядок предоставления  членам товарищества информации о деятельности товарищества и ознакомления с документами.</a:t>
            </a:r>
            <a:endParaRPr lang="ru-RU"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360000" y="302400"/>
            <a:ext cx="8228520" cy="6177600"/>
          </a:xfrm>
          <a:prstGeom prst="rect">
            <a:avLst/>
          </a:prstGeom>
          <a:noFill/>
          <a:ln w="0">
            <a:noFill/>
          </a:ln>
        </p:spPr>
        <p:txBody>
          <a:bodyPr lIns="0" tIns="0" rIns="0" bIns="0" anchor="ctr">
            <a:normAutofit fontScale="90000"/>
          </a:bodyPr>
          <a:lstStyle/>
          <a:p>
            <a:pPr indent="0">
              <a:lnSpc>
                <a:spcPct val="100000"/>
              </a:lnSpc>
              <a:buNone/>
              <a:tabLst>
                <a:tab pos="0" algn="l"/>
              </a:tabLst>
            </a:pPr>
            <a:r>
              <a:rPr sz="2700"/>
              <a:t/>
            </a:r>
            <a:br>
              <a:rPr sz="2700"/>
            </a:br>
            <a:r>
              <a:rPr lang="ru-RU" sz="2700" b="1" strike="noStrike" spc="-1">
                <a:solidFill>
                  <a:srgbClr val="C9211E"/>
                </a:solidFill>
                <a:latin typeface="Calibri"/>
              </a:rPr>
              <a:t>ПОРЯДОК</a:t>
            </a:r>
            <a:r>
              <a:rPr sz="2700"/>
              <a:t/>
            </a:r>
            <a:br>
              <a:rPr sz="2700"/>
            </a:br>
            <a:r>
              <a:rPr lang="ru-RU" sz="2700" b="1" strike="noStrike" spc="-1">
                <a:solidFill>
                  <a:srgbClr val="000000"/>
                </a:solidFill>
                <a:latin typeface="Calibri"/>
              </a:rPr>
              <a:t>принятия решений общего собрания членов товарищества путем заочного голосования </a:t>
            </a:r>
            <a:r>
              <a:rPr lang="ru-RU" sz="2700" b="0" strike="noStrike" spc="-1">
                <a:solidFill>
                  <a:srgbClr val="000000"/>
                </a:solidFill>
                <a:latin typeface="Calibri"/>
              </a:rPr>
              <a:t>( ст.8 п.1 пп.16 ФЗ-217)</a:t>
            </a:r>
            <a:r>
              <a:rPr sz="2700"/>
              <a:t/>
            </a:r>
            <a:br>
              <a:rPr sz="2700"/>
            </a:br>
            <a:r>
              <a:rPr lang="ru-RU" sz="2700" b="0" strike="noStrike" spc="-1">
                <a:solidFill>
                  <a:srgbClr val="000000"/>
                </a:solidFill>
                <a:latin typeface="Calibri"/>
              </a:rPr>
              <a:t> 1. Принятие решений общего собрания членов товарищества производится путем подсчета голосов комиссией товарищества, утвержденной правлением товарищества. Комиссия  в составе: председателя правления, двух членов правления и трех членов общества, у одного из которых должно быть бухгалтерское образование. Подсчет голосов  производится в рабочие часы правления и не более, чем в два дня,  в присутствии желающих наблюдателей из числа правообладателей земельных участков.</a:t>
            </a:r>
            <a:r>
              <a:rPr sz="2700"/>
              <a:t/>
            </a:r>
            <a:br>
              <a:rPr sz="2700"/>
            </a:br>
            <a:r>
              <a:rPr lang="ru-RU" sz="2700" b="0" strike="noStrike" spc="-1">
                <a:solidFill>
                  <a:srgbClr val="000000"/>
                </a:solidFill>
                <a:latin typeface="Calibri"/>
              </a:rPr>
              <a:t>2. В последний день подсчета результаты комиссии оформляются протоколом подсчета голосов и Протокол  передается  председателю для составления общего протокола собрания.</a:t>
            </a:r>
            <a:r>
              <a:rPr sz="2700"/>
              <a:t/>
            </a:r>
            <a:br>
              <a:rPr sz="2700"/>
            </a:br>
            <a:endParaRPr lang="ru-RU" sz="27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4680"/>
            <a:ext cx="8228520" cy="6321600"/>
          </a:xfrm>
          <a:prstGeom prst="rect">
            <a:avLst/>
          </a:prstGeom>
          <a:noFill/>
          <a:ln w="0">
            <a:noFill/>
          </a:ln>
        </p:spPr>
        <p:txBody>
          <a:bodyPr lIns="0" tIns="0" rIns="0" bIns="0" anchor="ctr">
            <a:normAutofit/>
          </a:bodyPr>
          <a:lstStyle/>
          <a:p>
            <a:pPr indent="0">
              <a:lnSpc>
                <a:spcPct val="100000"/>
              </a:lnSpc>
              <a:buNone/>
              <a:tabLst>
                <a:tab pos="0" algn="l"/>
              </a:tabLst>
            </a:pPr>
            <a:r>
              <a:rPr lang="ru-RU" sz="2400" b="0" strike="noStrike" spc="-1" dirty="0">
                <a:solidFill>
                  <a:srgbClr val="000000"/>
                </a:solidFill>
                <a:latin typeface="Calibri"/>
              </a:rPr>
              <a:t>3. Голосование проводится по Листам голосования, направленным на  электронную почту членам товарищества либо на телефоны с использованием их электронных ресурсов (электронная почта </a:t>
            </a:r>
            <a:r>
              <a:rPr lang="ru-RU" sz="2400" b="0" strike="noStrike" spc="-1" dirty="0">
                <a:solidFill>
                  <a:schemeClr val="bg1"/>
                </a:solidFill>
                <a:uFillTx/>
                <a:latin typeface="Calibri"/>
                <a:hlinkClick r:id="rId2"/>
              </a:rPr>
              <a:t>ч</a:t>
            </a:r>
            <a:r>
              <a:rPr lang="ru-RU" sz="2400" b="0" strike="noStrike" spc="-1" dirty="0">
                <a:solidFill>
                  <a:srgbClr val="000000"/>
                </a:solidFill>
                <a:latin typeface="Calibri"/>
              </a:rPr>
              <a:t>ленов товарищества, официального сообщества в сети </a:t>
            </a:r>
            <a:r>
              <a:rPr lang="en-US" sz="2400" b="0" strike="noStrike" spc="-1" dirty="0" err="1">
                <a:solidFill>
                  <a:srgbClr val="000000"/>
                </a:solidFill>
                <a:latin typeface="Calibri"/>
              </a:rPr>
              <a:t>Viber</a:t>
            </a:r>
            <a:r>
              <a:rPr lang="ru-RU" sz="2400" b="0" strike="noStrike" spc="-1" dirty="0">
                <a:solidFill>
                  <a:srgbClr val="000000"/>
                </a:solidFill>
                <a:latin typeface="Calibri"/>
              </a:rPr>
              <a:t> «Серебряный бор (Новости)». </a:t>
            </a:r>
            <a:r>
              <a:rPr sz="2400" dirty="0"/>
              <a:t/>
            </a:r>
            <a:br>
              <a:rPr sz="2400" dirty="0"/>
            </a:br>
            <a:r>
              <a:rPr lang="ru-RU" sz="2400" b="0" strike="noStrike" spc="-1" dirty="0">
                <a:solidFill>
                  <a:srgbClr val="000000"/>
                </a:solidFill>
                <a:latin typeface="Calibri"/>
              </a:rPr>
              <a:t>4. Листы голосования  с проголосовавшими результатами от  правообладателей земельных участков, расположенных в границах территории садоводства, по желанию проголосовавших принимаются на электронную почту: ТСН </a:t>
            </a:r>
            <a:r>
              <a:rPr lang="en-US" sz="2400" b="0" u="sng" strike="noStrike" spc="-1" dirty="0" err="1">
                <a:solidFill>
                  <a:srgbClr val="0000FF"/>
                </a:solidFill>
                <a:uFillTx/>
                <a:latin typeface="Calibri"/>
                <a:hlinkClick r:id="rId2"/>
              </a:rPr>
              <a:t>serebro</a:t>
            </a:r>
            <a:r>
              <a:rPr lang="ru-RU" sz="2400" b="0" u="sng" strike="noStrike" spc="-1" dirty="0">
                <a:solidFill>
                  <a:srgbClr val="0000FF"/>
                </a:solidFill>
                <a:uFillTx/>
                <a:latin typeface="Calibri"/>
                <a:hlinkClick r:id="rId2"/>
              </a:rPr>
              <a:t>_</a:t>
            </a:r>
            <a:r>
              <a:rPr lang="en-US" sz="2400" b="0" u="sng" strike="noStrike" spc="-1" dirty="0" err="1">
                <a:solidFill>
                  <a:srgbClr val="0000FF"/>
                </a:solidFill>
                <a:uFillTx/>
                <a:latin typeface="Calibri"/>
                <a:hlinkClick r:id="rId2"/>
              </a:rPr>
              <a:t>bor</a:t>
            </a:r>
            <a:r>
              <a:rPr lang="ru-RU" sz="2400" b="0" u="sng" strike="noStrike" spc="-1" dirty="0">
                <a:solidFill>
                  <a:srgbClr val="0000FF"/>
                </a:solidFill>
                <a:uFillTx/>
                <a:latin typeface="Calibri"/>
                <a:hlinkClick r:id="rId2"/>
              </a:rPr>
              <a:t>@</a:t>
            </a:r>
            <a:r>
              <a:rPr lang="en-US" sz="2400" b="0" u="sng" strike="noStrike" spc="-1" dirty="0">
                <a:solidFill>
                  <a:srgbClr val="0000FF"/>
                </a:solidFill>
                <a:uFillTx/>
                <a:latin typeface="Calibri"/>
                <a:hlinkClick r:id="rId2"/>
              </a:rPr>
              <a:t>mail</a:t>
            </a:r>
            <a:r>
              <a:rPr lang="ru-RU" sz="2400" b="0" u="sng" strike="noStrike" spc="-1" dirty="0">
                <a:solidFill>
                  <a:srgbClr val="0000FF"/>
                </a:solidFill>
                <a:uFillTx/>
                <a:latin typeface="Calibri"/>
                <a:hlinkClick r:id="rId2"/>
              </a:rPr>
              <a:t>.</a:t>
            </a:r>
            <a:r>
              <a:rPr lang="en-US" sz="2400" b="0" u="sng" strike="noStrike" spc="-1" dirty="0" err="1">
                <a:solidFill>
                  <a:srgbClr val="0000FF"/>
                </a:solidFill>
                <a:uFillTx/>
                <a:latin typeface="Calibri"/>
                <a:hlinkClick r:id="rId2"/>
              </a:rPr>
              <a:t>ru</a:t>
            </a:r>
            <a:r>
              <a:rPr lang="ru-RU" sz="2400" b="0" strike="noStrike" spc="-1" dirty="0">
                <a:solidFill>
                  <a:srgbClr val="000000"/>
                </a:solidFill>
                <a:latin typeface="Calibri"/>
              </a:rPr>
              <a:t>,  на рабочие телефоны сотрудников действующего, до опубликования Протокола собрания, правления, на рабочий телефон диспетчера ТСН «Серебряный бор» и посредством портала </a:t>
            </a:r>
            <a:r>
              <a:rPr lang="ru-RU" sz="2400" b="0" strike="noStrike" spc="-1" dirty="0" err="1">
                <a:solidFill>
                  <a:srgbClr val="000000"/>
                </a:solidFill>
                <a:latin typeface="Calibri"/>
              </a:rPr>
              <a:t>Госуслуг</a:t>
            </a:r>
            <a:r>
              <a:rPr lang="ru-RU" sz="2400" b="0" strike="noStrike" spc="-1" dirty="0">
                <a:solidFill>
                  <a:srgbClr val="000000"/>
                </a:solidFill>
                <a:latin typeface="Calibri"/>
              </a:rPr>
              <a:t>.</a:t>
            </a:r>
            <a:r>
              <a:rPr sz="2400" dirty="0"/>
              <a:t/>
            </a:r>
            <a:br>
              <a:rPr sz="2400" dirty="0"/>
            </a:br>
            <a:endParaRPr lang="ru-RU" sz="24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4680"/>
            <a:ext cx="8228520" cy="6105600"/>
          </a:xfrm>
          <a:prstGeom prst="rect">
            <a:avLst/>
          </a:prstGeom>
          <a:noFill/>
          <a:ln w="0">
            <a:noFill/>
          </a:ln>
        </p:spPr>
        <p:txBody>
          <a:bodyPr lIns="0" tIns="0" rIns="0" bIns="0" anchor="ctr">
            <a:noAutofit/>
          </a:bodyPr>
          <a:lstStyle/>
          <a:p>
            <a:pPr indent="0" algn="ctr">
              <a:lnSpc>
                <a:spcPct val="100000"/>
              </a:lnSpc>
              <a:buNone/>
              <a:tabLst>
                <a:tab pos="0" algn="l"/>
              </a:tabLst>
            </a:pPr>
            <a:r>
              <a:rPr lang="ru-RU" sz="2800" b="1" strike="noStrike" spc="-1">
                <a:solidFill>
                  <a:srgbClr val="000000"/>
                </a:solidFill>
                <a:latin typeface="Calibri"/>
              </a:rPr>
              <a:t>Проект</a:t>
            </a:r>
            <a:r>
              <a:rPr lang="ru-RU" sz="2800" b="0" strike="noStrike" spc="-1">
                <a:solidFill>
                  <a:srgbClr val="000000"/>
                </a:solidFill>
                <a:latin typeface="Calibri"/>
              </a:rPr>
              <a:t> решения по вопросу № 5:  «Утвердить Порядок  принятии решений при заочном голосовании»</a:t>
            </a:r>
            <a:endParaRPr lang="ru-RU" sz="2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399960" y="290880"/>
            <a:ext cx="8228520" cy="6249600"/>
          </a:xfrm>
          <a:prstGeom prst="rect">
            <a:avLst/>
          </a:prstGeom>
          <a:noFill/>
          <a:ln w="0">
            <a:noFill/>
          </a:ln>
        </p:spPr>
        <p:txBody>
          <a:bodyPr lIns="0" tIns="0" rIns="0" bIns="0" anchor="ctr">
            <a:normAutofit fontScale="90000"/>
          </a:bodyPr>
          <a:lstStyle/>
          <a:p>
            <a:pPr indent="0">
              <a:lnSpc>
                <a:spcPct val="100000"/>
              </a:lnSpc>
              <a:buNone/>
              <a:tabLst>
                <a:tab pos="0" algn="l"/>
              </a:tabLst>
            </a:pPr>
            <a:r>
              <a:rPr lang="ru-RU" sz="2400" b="1" strike="noStrike" spc="-1">
                <a:solidFill>
                  <a:srgbClr val="C9211E"/>
                </a:solidFill>
                <a:latin typeface="Calibri"/>
                <a:ea typeface="DejaVu Sans"/>
              </a:rPr>
              <a:t>ПОРЯДОК</a:t>
            </a:r>
            <a:r>
              <a:rPr sz="2400"/>
              <a:t/>
            </a:r>
            <a:br>
              <a:rPr sz="2400"/>
            </a:br>
            <a:r>
              <a:rPr lang="ru-RU" sz="2400" b="1" strike="noStrike" spc="-1">
                <a:solidFill>
                  <a:srgbClr val="000000"/>
                </a:solidFill>
                <a:latin typeface="Calibri"/>
                <a:ea typeface="DejaVu Sans"/>
              </a:rPr>
              <a:t>ведения Реестра собственников земельных участков в товариществе </a:t>
            </a:r>
            <a:r>
              <a:rPr lang="ru-RU" sz="2700" b="0" strike="noStrike" spc="-1">
                <a:solidFill>
                  <a:srgbClr val="000000"/>
                </a:solidFill>
                <a:latin typeface="Calibri"/>
              </a:rPr>
              <a:t>( ст.15, ст.8 п.1 пп.7 ФЗ-217)</a:t>
            </a:r>
            <a:r>
              <a:rPr sz="2400"/>
              <a:t/>
            </a:r>
            <a:br>
              <a:rPr sz="2400"/>
            </a:br>
            <a:r>
              <a:rPr lang="ru-RU" sz="2400" b="0" strike="noStrike" spc="-1">
                <a:solidFill>
                  <a:srgbClr val="000000"/>
                </a:solidFill>
                <a:latin typeface="Calibri"/>
              </a:rPr>
              <a:t>1. Реестр собственников в  товариществе ведет председатель  либо по его поручению диспетчер-кассир товарищества.</a:t>
            </a:r>
            <a:r>
              <a:rPr sz="2400"/>
              <a:t/>
            </a:r>
            <a:br>
              <a:rPr sz="2400"/>
            </a:br>
            <a:r>
              <a:rPr lang="ru-RU" sz="2400" b="0" strike="noStrike" spc="-1">
                <a:solidFill>
                  <a:srgbClr val="000000"/>
                </a:solidFill>
                <a:latin typeface="Calibri"/>
              </a:rPr>
              <a:t>2. В Реестр заносится информация членов товарищества и правообладателей садовых участков, не являющихся членами товарищества, которые в правах приравнены ст.5  ФЗ-217 к членам товарищества, с момента приобретения участка  правооблада-телем земельного участка на территории товарищества. Информация заносится в Реестр по данным ст.15 пп. 3,4,5; ст.12 пп.5,6 ФЗ-217.</a:t>
            </a:r>
            <a:r>
              <a:rPr sz="2400"/>
              <a:t/>
            </a:r>
            <a:br>
              <a:rPr sz="2400"/>
            </a:br>
            <a:r>
              <a:rPr lang="ru-RU" sz="2400" b="0" strike="noStrike" spc="-1">
                <a:solidFill>
                  <a:srgbClr val="000000"/>
                </a:solidFill>
                <a:latin typeface="Calibri"/>
              </a:rPr>
              <a:t>3. Также в Реестр заносится информация о ведущих хозяйство в индивидуальном порядке супругах, родителях, детях собственника земельного участка  с его  согласия. </a:t>
            </a:r>
            <a:r>
              <a:rPr sz="2400"/>
              <a:t/>
            </a:r>
            <a:br>
              <a:rPr sz="2400"/>
            </a:br>
            <a:r>
              <a:rPr lang="ru-RU" sz="2400" b="1" strike="noStrike" spc="-1">
                <a:solidFill>
                  <a:srgbClr val="000000"/>
                </a:solidFill>
                <a:latin typeface="Calibri"/>
              </a:rPr>
              <a:t>Проект</a:t>
            </a:r>
            <a:r>
              <a:rPr lang="ru-RU" sz="2400" b="0" strike="noStrike" spc="-1">
                <a:solidFill>
                  <a:srgbClr val="000000"/>
                </a:solidFill>
                <a:latin typeface="Calibri"/>
              </a:rPr>
              <a:t> решения по вопросу № 6:  «Утвердить Порядок  ведения Реестра»</a:t>
            </a:r>
            <a:r>
              <a:rPr sz="2400"/>
              <a:t/>
            </a:r>
            <a:br>
              <a:rPr sz="2400"/>
            </a:br>
            <a:endParaRPr lang="ru-RU"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685800" y="692640"/>
            <a:ext cx="7771320" cy="4823280"/>
          </a:xfrm>
          <a:prstGeom prst="rect">
            <a:avLst/>
          </a:prstGeom>
          <a:noFill/>
          <a:ln w="0">
            <a:noFill/>
          </a:ln>
        </p:spPr>
        <p:txBody>
          <a:bodyPr lIns="0" tIns="0" rIns="0" bIns="0" anchor="ctr">
            <a:normAutofit/>
          </a:bodyPr>
          <a:lstStyle/>
          <a:p>
            <a:pPr indent="0" algn="ctr">
              <a:lnSpc>
                <a:spcPct val="100000"/>
              </a:lnSpc>
              <a:buNone/>
              <a:tabLst>
                <a:tab pos="0" algn="l"/>
              </a:tabLst>
            </a:pPr>
            <a:r>
              <a:rPr lang="ru-RU" sz="3600" b="1" strike="noStrike" spc="-1">
                <a:solidFill>
                  <a:srgbClr val="000000"/>
                </a:solidFill>
                <a:latin typeface="Calibri"/>
              </a:rPr>
              <a:t>Отчетно-перевыборное очно-заочное  общее собрание за 2024 год </a:t>
            </a:r>
            <a:r>
              <a:rPr sz="3600"/>
              <a:t/>
            </a:r>
            <a:br>
              <a:rPr sz="3600"/>
            </a:br>
            <a:r>
              <a:rPr lang="ru-RU" sz="3600" b="1" strike="noStrike" spc="-1">
                <a:solidFill>
                  <a:srgbClr val="000000"/>
                </a:solidFill>
                <a:latin typeface="Calibri"/>
              </a:rPr>
              <a:t> в ТСН «Серебряный бор» </a:t>
            </a:r>
            <a:r>
              <a:rPr sz="3600"/>
              <a:t/>
            </a:r>
            <a:br>
              <a:rPr sz="3600"/>
            </a:br>
            <a:r>
              <a:rPr sz="3600"/>
              <a:t/>
            </a:r>
            <a:br>
              <a:rPr sz="3600"/>
            </a:br>
            <a:r>
              <a:rPr lang="ru-RU" sz="3600" b="1" strike="noStrike" spc="-1">
                <a:solidFill>
                  <a:srgbClr val="000000"/>
                </a:solidFill>
                <a:latin typeface="Calibri"/>
              </a:rPr>
              <a:t> </a:t>
            </a:r>
            <a:r>
              <a:rPr lang="ru-RU" sz="3600" b="0" strike="noStrike" spc="-1">
                <a:solidFill>
                  <a:srgbClr val="000000"/>
                </a:solidFill>
                <a:latin typeface="Calibri"/>
              </a:rPr>
              <a:t>Дата проведения: </a:t>
            </a:r>
            <a:r>
              <a:rPr sz="3600"/>
              <a:t/>
            </a:r>
            <a:br>
              <a:rPr sz="3600"/>
            </a:br>
            <a:r>
              <a:rPr lang="ru-RU" sz="3600" b="0" strike="noStrike" spc="-1">
                <a:solidFill>
                  <a:srgbClr val="000000"/>
                </a:solidFill>
                <a:latin typeface="Calibri"/>
              </a:rPr>
              <a:t>25января 2025года</a:t>
            </a:r>
            <a:r>
              <a:rPr sz="3600"/>
              <a:t/>
            </a:r>
            <a:br>
              <a:rPr sz="3600"/>
            </a:br>
            <a:r>
              <a:rPr lang="ru-RU" sz="3600" b="0" strike="noStrike" spc="-1">
                <a:solidFill>
                  <a:srgbClr val="000000"/>
                </a:solidFill>
                <a:latin typeface="Calibri"/>
              </a:rPr>
              <a:t>Место проведения:</a:t>
            </a:r>
            <a:r>
              <a:rPr sz="3600"/>
              <a:t/>
            </a:r>
            <a:br>
              <a:rPr sz="3600"/>
            </a:br>
            <a:r>
              <a:rPr lang="ru-RU" sz="3600" b="0" strike="noStrike" spc="-1">
                <a:solidFill>
                  <a:srgbClr val="000000"/>
                </a:solidFill>
                <a:latin typeface="Calibri"/>
              </a:rPr>
              <a:t> ДК с.Мальково</a:t>
            </a:r>
            <a:endParaRPr lang="ru-RU" sz="36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4680"/>
            <a:ext cx="8228520" cy="6249600"/>
          </a:xfrm>
          <a:prstGeom prst="rect">
            <a:avLst/>
          </a:prstGeom>
          <a:noFill/>
          <a:ln w="0">
            <a:noFill/>
          </a:ln>
        </p:spPr>
        <p:txBody>
          <a:bodyPr lIns="0" tIns="0" rIns="0" bIns="0" anchor="ctr">
            <a:normAutofit fontScale="90000"/>
          </a:bodyPr>
          <a:lstStyle/>
          <a:p>
            <a:pPr indent="0">
              <a:lnSpc>
                <a:spcPct val="100000"/>
              </a:lnSpc>
              <a:buNone/>
              <a:tabLst>
                <a:tab pos="0" algn="l"/>
              </a:tabLst>
            </a:pPr>
            <a:r>
              <a:rPr sz="2700"/>
              <a:t/>
            </a:r>
            <a:br>
              <a:rPr sz="2700"/>
            </a:br>
            <a:r>
              <a:rPr lang="ru-RU" sz="2700" b="1" strike="noStrike" spc="-1">
                <a:solidFill>
                  <a:srgbClr val="C9211E"/>
                </a:solidFill>
                <a:latin typeface="Calibri"/>
                <a:ea typeface="DejaVu Sans"/>
              </a:rPr>
              <a:t>ПОРЯДОК</a:t>
            </a:r>
            <a:r>
              <a:rPr sz="2700"/>
              <a:t/>
            </a:r>
            <a:br>
              <a:rPr sz="2700"/>
            </a:br>
            <a:r>
              <a:rPr lang="ru-RU" sz="2700" b="1" strike="noStrike" spc="-1">
                <a:solidFill>
                  <a:srgbClr val="000000"/>
                </a:solidFill>
                <a:latin typeface="Calibri"/>
                <a:ea typeface="DejaVu Sans"/>
              </a:rPr>
              <a:t>приема в члены товарищества, выхода и исключения из числа членов товарищества </a:t>
            </a:r>
            <a:r>
              <a:rPr lang="ru-RU" sz="2700" b="0" strike="noStrike" spc="-1">
                <a:solidFill>
                  <a:srgbClr val="000000"/>
                </a:solidFill>
                <a:latin typeface="Calibri"/>
              </a:rPr>
              <a:t>( ст.8 п.1 пп.6 ФЗ-217) </a:t>
            </a:r>
            <a:r>
              <a:rPr sz="2700"/>
              <a:t/>
            </a:r>
            <a:br>
              <a:rPr sz="2700"/>
            </a:br>
            <a:r>
              <a:rPr lang="ru-RU" sz="2700" b="0" strike="noStrike" spc="-1">
                <a:solidFill>
                  <a:srgbClr val="000000"/>
                </a:solidFill>
                <a:latin typeface="Calibri"/>
              </a:rPr>
              <a:t>1. Прием в члены товарищества осуществляется решением правления  на основании подачи в правление заявления правообладателя земельного участка, расположенного на территории товарищества.</a:t>
            </a:r>
            <a:r>
              <a:rPr sz="2700"/>
              <a:t/>
            </a:r>
            <a:br>
              <a:rPr sz="2700"/>
            </a:br>
            <a:r>
              <a:rPr lang="ru-RU" sz="2700" b="0" strike="noStrike" spc="-1">
                <a:solidFill>
                  <a:srgbClr val="000000"/>
                </a:solidFill>
                <a:latin typeface="Calibri"/>
              </a:rPr>
              <a:t>2. Выход из числа членов товарищества осуществляется на основании письменного заявления члена товарищества в правление.</a:t>
            </a:r>
            <a:r>
              <a:rPr sz="2700"/>
              <a:t/>
            </a:r>
            <a:br>
              <a:rPr sz="2700"/>
            </a:br>
            <a:r>
              <a:rPr lang="ru-RU" sz="2700" b="0" strike="noStrike" spc="-1">
                <a:solidFill>
                  <a:srgbClr val="000000"/>
                </a:solidFill>
                <a:latin typeface="Calibri"/>
              </a:rPr>
              <a:t>3. Исключение из числа членов  товарищества осуществляется решением собрания членов товарищества/правлением за неисполнение  обязанностей, установленных ФЗ-217, в течение одного года.</a:t>
            </a:r>
            <a:r>
              <a:rPr sz="2700"/>
              <a:t/>
            </a:r>
            <a:br>
              <a:rPr sz="2700"/>
            </a:br>
            <a:r>
              <a:rPr lang="ru-RU" sz="2700" b="0" strike="noStrike" spc="-1">
                <a:solidFill>
                  <a:srgbClr val="000000"/>
                </a:solidFill>
                <a:latin typeface="Calibri"/>
              </a:rPr>
              <a:t>Проект решения вопроса </a:t>
            </a:r>
            <a:r>
              <a:rPr lang="ru-RU" sz="2700" b="1" strike="noStrike" spc="-1">
                <a:solidFill>
                  <a:srgbClr val="000000"/>
                </a:solidFill>
                <a:latin typeface="Calibri"/>
              </a:rPr>
              <a:t>№ 7</a:t>
            </a:r>
            <a:r>
              <a:rPr lang="ru-RU" sz="2700" b="0" strike="noStrike" spc="-1">
                <a:solidFill>
                  <a:srgbClr val="000000"/>
                </a:solidFill>
                <a:latin typeface="Calibri"/>
              </a:rPr>
              <a:t>: «Утвердить Порядок приема в члены товарищества и  исключения из числа членов».</a:t>
            </a:r>
            <a:r>
              <a:rPr sz="2700"/>
              <a:t/>
            </a:r>
            <a:br>
              <a:rPr sz="2700"/>
            </a:br>
            <a:endParaRPr lang="ru-RU" sz="27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4680"/>
            <a:ext cx="8228520" cy="6393600"/>
          </a:xfrm>
          <a:prstGeom prst="rect">
            <a:avLst/>
          </a:prstGeom>
          <a:noFill/>
          <a:ln w="0">
            <a:noFill/>
          </a:ln>
        </p:spPr>
        <p:txBody>
          <a:bodyPr lIns="0" tIns="0" rIns="0" bIns="0" anchor="ctr">
            <a:normAutofit fontScale="90000"/>
          </a:bodyPr>
          <a:lstStyle/>
          <a:p>
            <a:pPr indent="0">
              <a:lnSpc>
                <a:spcPct val="100000"/>
              </a:lnSpc>
              <a:buNone/>
              <a:tabLst>
                <a:tab pos="0" algn="l"/>
              </a:tabLst>
            </a:pPr>
            <a:r>
              <a:rPr sz="2700"/>
              <a:t/>
            </a:r>
            <a:br>
              <a:rPr sz="2700"/>
            </a:br>
            <a:r>
              <a:rPr lang="ru-RU" sz="2700" b="1" strike="noStrike" spc="-1">
                <a:solidFill>
                  <a:srgbClr val="C9211E"/>
                </a:solidFill>
                <a:latin typeface="Calibri"/>
                <a:ea typeface="Microsoft YaHei"/>
              </a:rPr>
              <a:t>ПОРЯДОК</a:t>
            </a:r>
            <a:r>
              <a:rPr sz="2700"/>
              <a:t/>
            </a:r>
            <a:br>
              <a:rPr sz="2700"/>
            </a:br>
            <a:r>
              <a:rPr lang="ru-RU" sz="2700" b="1" strike="noStrike" spc="-1">
                <a:solidFill>
                  <a:srgbClr val="000000"/>
                </a:solidFill>
                <a:latin typeface="Calibri"/>
                <a:ea typeface="Microsoft YaHei"/>
              </a:rPr>
              <a:t>приобретения и создания имущества общего пользования товарищества </a:t>
            </a:r>
            <a:r>
              <a:rPr lang="ru-RU" sz="2700" b="0" strike="noStrike" spc="-1">
                <a:solidFill>
                  <a:srgbClr val="000000"/>
                </a:solidFill>
                <a:latin typeface="Calibri"/>
                <a:ea typeface="Microsoft YaHei"/>
              </a:rPr>
              <a:t>( ст.8 п.1 пп.11 ФЗ-217)</a:t>
            </a:r>
            <a:r>
              <a:rPr sz="2700"/>
              <a:t/>
            </a:r>
            <a:br>
              <a:rPr sz="2700"/>
            </a:br>
            <a:r>
              <a:rPr lang="ru-RU" sz="2700" b="1" strike="noStrike" spc="-1">
                <a:solidFill>
                  <a:srgbClr val="000000"/>
                </a:solidFill>
                <a:latin typeface="Calibri"/>
                <a:ea typeface="Microsoft YaHei"/>
              </a:rPr>
              <a:t> 1. </a:t>
            </a:r>
            <a:r>
              <a:rPr lang="ru-RU" sz="2700" b="0" strike="noStrike" spc="-1">
                <a:solidFill>
                  <a:srgbClr val="000000"/>
                </a:solidFill>
                <a:latin typeface="Calibri"/>
                <a:ea typeface="Microsoft YaHei"/>
              </a:rPr>
              <a:t>Имущество общего пользования стоимостью более 500тысяч рублей  приобретается по решению общего собрания  для исполнения решений общего собрания на благоустройство и  развитие территории товарищества.</a:t>
            </a:r>
            <a:r>
              <a:rPr sz="2700"/>
              <a:t/>
            </a:r>
            <a:br>
              <a:rPr sz="2700"/>
            </a:br>
            <a:r>
              <a:rPr lang="ru-RU" sz="2700" b="0" strike="noStrike" spc="-1">
                <a:solidFill>
                  <a:srgbClr val="000000"/>
                </a:solidFill>
                <a:latin typeface="Calibri"/>
                <a:ea typeface="Microsoft YaHei"/>
              </a:rPr>
              <a:t>2. Договора на приобретение общего имущества подписываются председателем товарищества.</a:t>
            </a:r>
            <a:r>
              <a:rPr sz="2700"/>
              <a:t/>
            </a:r>
            <a:br>
              <a:rPr sz="2700"/>
            </a:br>
            <a:r>
              <a:rPr lang="ru-RU" sz="2700" b="0" strike="noStrike" spc="-1">
                <a:solidFill>
                  <a:srgbClr val="000000"/>
                </a:solidFill>
                <a:latin typeface="Calibri"/>
                <a:ea typeface="Microsoft YaHei"/>
              </a:rPr>
              <a:t>3. Перечень имущества для общего пользования стоимостью менее 500тысяч рублей утверждается  правлением товарищества  с последующим опубликованием данного имущества в  электронных ресурсах ( официального сообщества группы «Серебряный бор (Новости)», и официального сайта ТСН </a:t>
            </a:r>
            <a:r>
              <a:rPr lang="en-US" sz="2700" b="1" u="sng" strike="noStrike" spc="-1">
                <a:solidFill>
                  <a:srgbClr val="0000FF"/>
                </a:solidFill>
                <a:uFillTx/>
                <a:latin typeface="Calibri"/>
                <a:ea typeface="Microsoft YaHei"/>
                <a:hlinkClick r:id="rId2"/>
              </a:rPr>
              <a:t>www</a:t>
            </a:r>
            <a:r>
              <a:rPr lang="ru-RU" sz="2700" b="1" u="sng" strike="noStrike" spc="-1">
                <a:solidFill>
                  <a:srgbClr val="0000FF"/>
                </a:solidFill>
                <a:uFillTx/>
                <a:latin typeface="Calibri"/>
                <a:ea typeface="Microsoft YaHei"/>
                <a:hlinkClick r:id="rId2"/>
              </a:rPr>
              <a:t>.</a:t>
            </a:r>
            <a:r>
              <a:rPr lang="en-US" sz="2700" b="1" u="sng" strike="noStrike" spc="-1">
                <a:solidFill>
                  <a:srgbClr val="0000FF"/>
                </a:solidFill>
                <a:uFillTx/>
                <a:latin typeface="Calibri"/>
                <a:ea typeface="Microsoft YaHei"/>
                <a:hlinkClick r:id="rId2"/>
              </a:rPr>
              <a:t>serebrobor</a:t>
            </a:r>
            <a:r>
              <a:rPr lang="ru-RU" sz="2700" b="1" u="sng" strike="noStrike" spc="-1">
                <a:solidFill>
                  <a:srgbClr val="0000FF"/>
                </a:solidFill>
                <a:uFillTx/>
                <a:latin typeface="Calibri"/>
                <a:ea typeface="Microsoft YaHei"/>
                <a:hlinkClick r:id="rId2"/>
              </a:rPr>
              <a:t>.</a:t>
            </a:r>
            <a:r>
              <a:rPr lang="ru-RU" sz="2700" b="1" u="sng" strike="noStrike" spc="-1">
                <a:solidFill>
                  <a:srgbClr val="0000FF"/>
                </a:solidFill>
                <a:uFillTx/>
                <a:latin typeface="Calibri"/>
                <a:ea typeface="Microsoft YaHei"/>
              </a:rPr>
              <a:t>РФ</a:t>
            </a:r>
            <a:r>
              <a:rPr lang="en-US" sz="2700" b="1" u="sng" strike="noStrike" spc="-1">
                <a:solidFill>
                  <a:srgbClr val="55308D"/>
                </a:solidFill>
                <a:uFillTx/>
                <a:latin typeface="Calibri"/>
                <a:ea typeface="Microsoft YaHei"/>
              </a:rPr>
              <a:t>.</a:t>
            </a:r>
            <a:r>
              <a:rPr sz="2700"/>
              <a:t/>
            </a:r>
            <a:br>
              <a:rPr sz="2700"/>
            </a:br>
            <a:r>
              <a:rPr lang="ru-RU" sz="2700" b="1" strike="noStrike" spc="-1">
                <a:solidFill>
                  <a:srgbClr val="000000"/>
                </a:solidFill>
                <a:latin typeface="Calibri"/>
                <a:ea typeface="Microsoft YaHei"/>
              </a:rPr>
              <a:t>Проект</a:t>
            </a:r>
            <a:r>
              <a:rPr lang="ru-RU" sz="2700" b="0" strike="noStrike" spc="-1">
                <a:solidFill>
                  <a:srgbClr val="000000"/>
                </a:solidFill>
                <a:latin typeface="Calibri"/>
                <a:ea typeface="Microsoft YaHei"/>
              </a:rPr>
              <a:t> решения вопроса </a:t>
            </a:r>
            <a:r>
              <a:rPr lang="ru-RU" sz="2700" b="1" strike="noStrike" spc="-1">
                <a:solidFill>
                  <a:srgbClr val="000000"/>
                </a:solidFill>
                <a:latin typeface="Calibri"/>
                <a:ea typeface="Microsoft YaHei"/>
              </a:rPr>
              <a:t>№ 8</a:t>
            </a:r>
            <a:r>
              <a:rPr lang="ru-RU" sz="2700" b="0" strike="noStrike" spc="-1">
                <a:solidFill>
                  <a:srgbClr val="000000"/>
                </a:solidFill>
                <a:latin typeface="Calibri"/>
                <a:ea typeface="Microsoft YaHei"/>
              </a:rPr>
              <a:t>: «Утвердить Порядок приобретения общего имущества».</a:t>
            </a:r>
            <a:r>
              <a:rPr sz="2700"/>
              <a:t/>
            </a:r>
            <a:br>
              <a:rPr sz="2700"/>
            </a:br>
            <a:endParaRPr lang="ru-RU" sz="27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4680"/>
            <a:ext cx="8228520" cy="6321600"/>
          </a:xfrm>
          <a:prstGeom prst="rect">
            <a:avLst/>
          </a:prstGeom>
          <a:noFill/>
          <a:ln w="0">
            <a:noFill/>
          </a:ln>
        </p:spPr>
        <p:txBody>
          <a:bodyPr lIns="0" tIns="0" rIns="0" bIns="0" anchor="ctr">
            <a:normAutofit/>
          </a:bodyPr>
          <a:lstStyle/>
          <a:p>
            <a:pPr indent="0">
              <a:lnSpc>
                <a:spcPct val="100000"/>
              </a:lnSpc>
              <a:buNone/>
              <a:tabLst>
                <a:tab pos="0" algn="l"/>
              </a:tabLst>
            </a:pPr>
            <a:r>
              <a:rPr lang="ru-RU" sz="3200" b="0" strike="noStrike" spc="-1">
                <a:solidFill>
                  <a:srgbClr val="000000"/>
                </a:solidFill>
                <a:latin typeface="Calibri"/>
              </a:rPr>
              <a:t>По вопросу </a:t>
            </a:r>
            <a:r>
              <a:rPr lang="ru-RU" sz="3200" b="1" strike="noStrike" spc="-1">
                <a:solidFill>
                  <a:srgbClr val="000000"/>
                </a:solidFill>
                <a:latin typeface="Calibri"/>
              </a:rPr>
              <a:t>№ 9</a:t>
            </a:r>
            <a:r>
              <a:rPr lang="ru-RU" sz="3200" b="0" strike="noStrike" spc="-1">
                <a:solidFill>
                  <a:srgbClr val="000000"/>
                </a:solidFill>
                <a:latin typeface="Calibri"/>
              </a:rPr>
              <a:t> «Об утверждении суммы денежных средств на проведение праздников:  новый год, масленица,  день защиты детей, день рождения ТСН» выбрать сумму:</a:t>
            </a:r>
            <a:r>
              <a:rPr sz="3200"/>
              <a:t/>
            </a:r>
            <a:br>
              <a:rPr sz="3200"/>
            </a:br>
            <a:r>
              <a:rPr lang="ru-RU" sz="3200" b="0" strike="noStrike" spc="-1">
                <a:solidFill>
                  <a:srgbClr val="000000"/>
                </a:solidFill>
                <a:latin typeface="Calibri"/>
              </a:rPr>
              <a:t>-     50000 рублей на каждый;</a:t>
            </a:r>
            <a:r>
              <a:rPr sz="3200"/>
              <a:t/>
            </a:r>
            <a:br>
              <a:rPr sz="3200"/>
            </a:br>
            <a:r>
              <a:rPr lang="ru-RU" sz="3200" b="0" strike="noStrike" spc="-1">
                <a:solidFill>
                  <a:srgbClr val="000000"/>
                </a:solidFill>
                <a:latin typeface="Calibri"/>
              </a:rPr>
              <a:t>-100000рублей на каждый. </a:t>
            </a:r>
            <a:r>
              <a:rPr sz="3200"/>
              <a:t/>
            </a:r>
            <a:br>
              <a:rPr sz="3200"/>
            </a:br>
            <a:r>
              <a:rPr lang="ru-RU" sz="3200" b="0" i="1" u="sng" strike="noStrike" spc="-1">
                <a:solidFill>
                  <a:srgbClr val="000000"/>
                </a:solidFill>
                <a:uFillTx/>
                <a:latin typeface="Calibri"/>
              </a:rPr>
              <a:t>Голосуем Листом голосования</a:t>
            </a:r>
            <a:r>
              <a:rPr sz="3200"/>
              <a:t/>
            </a:r>
            <a:br>
              <a:rPr sz="3200"/>
            </a:br>
            <a:endParaRPr lang="ru-RU" sz="32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4680"/>
            <a:ext cx="8228520" cy="6105600"/>
          </a:xfrm>
          <a:prstGeom prst="rect">
            <a:avLst/>
          </a:prstGeom>
          <a:noFill/>
          <a:ln w="0">
            <a:noFill/>
          </a:ln>
        </p:spPr>
        <p:txBody>
          <a:bodyPr lIns="0" tIns="0" rIns="0" bIns="0" anchor="ctr">
            <a:normAutofit/>
          </a:bodyPr>
          <a:lstStyle/>
          <a:p>
            <a:pPr indent="0">
              <a:lnSpc>
                <a:spcPct val="100000"/>
              </a:lnSpc>
              <a:buNone/>
              <a:tabLst>
                <a:tab pos="0" algn="l"/>
              </a:tabLst>
            </a:pPr>
            <a:r>
              <a:rPr lang="ru-RU" sz="3600" b="0" strike="noStrike" spc="-1">
                <a:solidFill>
                  <a:srgbClr val="000000"/>
                </a:solidFill>
                <a:latin typeface="Calibri"/>
              </a:rPr>
              <a:t>По вопросу </a:t>
            </a:r>
            <a:r>
              <a:rPr lang="ru-RU" sz="3600" b="1" strike="noStrike" spc="-1">
                <a:solidFill>
                  <a:srgbClr val="000000"/>
                </a:solidFill>
                <a:latin typeface="Calibri"/>
              </a:rPr>
              <a:t>№ 10 </a:t>
            </a:r>
            <a:r>
              <a:rPr lang="ru-RU" sz="3600" b="0" strike="noStrike" spc="-1">
                <a:solidFill>
                  <a:srgbClr val="000000"/>
                </a:solidFill>
                <a:latin typeface="Calibri"/>
              </a:rPr>
              <a:t>« Утверждение условий оплаты труда работников и членов органов товарищества»: голосуем за  установление оплаты труда в размере: </a:t>
            </a:r>
            <a:r>
              <a:rPr sz="3600"/>
              <a:t/>
            </a:r>
            <a:br>
              <a:rPr sz="3600"/>
            </a:br>
            <a:r>
              <a:rPr lang="ru-RU" sz="3600" b="0" strike="noStrike" spc="-1">
                <a:solidFill>
                  <a:srgbClr val="000000"/>
                </a:solidFill>
                <a:latin typeface="Calibri"/>
              </a:rPr>
              <a:t>-одного МРОТ (</a:t>
            </a:r>
            <a:r>
              <a:rPr lang="ru-RU" sz="3600" b="1" strike="noStrike" spc="-1">
                <a:solidFill>
                  <a:srgbClr val="000000"/>
                </a:solidFill>
                <a:latin typeface="Calibri"/>
              </a:rPr>
              <a:t>22440руб</a:t>
            </a:r>
            <a:r>
              <a:rPr lang="ru-RU" sz="3600" b="0" strike="noStrike" spc="-1">
                <a:solidFill>
                  <a:srgbClr val="000000"/>
                </a:solidFill>
                <a:latin typeface="Calibri"/>
              </a:rPr>
              <a:t>) + 15% районный коэффициент,        </a:t>
            </a:r>
            <a:r>
              <a:rPr lang="ru-RU" sz="3600" b="0" strike="noStrike" spc="-1">
                <a:solidFill>
                  <a:srgbClr val="C9211E"/>
                </a:solidFill>
                <a:latin typeface="Calibri"/>
              </a:rPr>
              <a:t>или</a:t>
            </a:r>
            <a:r>
              <a:rPr sz="3600"/>
              <a:t/>
            </a:r>
            <a:br>
              <a:rPr sz="3600"/>
            </a:br>
            <a:r>
              <a:rPr lang="ru-RU" sz="3600" b="0" strike="noStrike" spc="-1">
                <a:solidFill>
                  <a:srgbClr val="000000"/>
                </a:solidFill>
                <a:latin typeface="Calibri"/>
              </a:rPr>
              <a:t>- не более двух МРОТ, установленного  с 01.01.2025г. ( конкретную сумму утверждает правление)</a:t>
            </a:r>
            <a:endParaRPr lang="ru-RU" sz="36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74680"/>
            <a:ext cx="8228520" cy="6177600"/>
          </a:xfrm>
          <a:prstGeom prst="rect">
            <a:avLst/>
          </a:prstGeom>
          <a:noFill/>
          <a:ln w="0">
            <a:noFill/>
          </a:ln>
        </p:spPr>
        <p:txBody>
          <a:bodyPr lIns="0" tIns="0" rIns="0" bIns="0" anchor="ctr">
            <a:noAutofit/>
          </a:bodyPr>
          <a:lstStyle/>
          <a:p>
            <a:pPr indent="0">
              <a:lnSpc>
                <a:spcPct val="100000"/>
              </a:lnSpc>
              <a:buNone/>
              <a:tabLst>
                <a:tab pos="0" algn="l"/>
              </a:tabLst>
            </a:pPr>
            <a:r>
              <a:rPr lang="ru-RU" sz="2800" b="0" strike="noStrike" spc="-1">
                <a:solidFill>
                  <a:srgbClr val="000000"/>
                </a:solidFill>
                <a:latin typeface="Calibri"/>
                <a:ea typeface="Microsoft YaHei"/>
              </a:rPr>
              <a:t>По вопросу  </a:t>
            </a:r>
            <a:r>
              <a:rPr lang="ru-RU" sz="2800" b="1" strike="noStrike" spc="-1">
                <a:solidFill>
                  <a:srgbClr val="000000"/>
                </a:solidFill>
                <a:latin typeface="Calibri"/>
                <a:ea typeface="Microsoft YaHei"/>
              </a:rPr>
              <a:t>№ 11  «О</a:t>
            </a:r>
            <a:r>
              <a:rPr lang="ru-RU" sz="2800" b="0" strike="noStrike" spc="-1">
                <a:solidFill>
                  <a:srgbClr val="000000"/>
                </a:solidFill>
                <a:latin typeface="Calibri"/>
                <a:ea typeface="Microsoft YaHei"/>
              </a:rPr>
              <a:t>б  Утверждении Правил внесения взносов» </a:t>
            </a:r>
            <a:r>
              <a:rPr sz="2800"/>
              <a:t/>
            </a:r>
            <a:br>
              <a:rPr sz="2800"/>
            </a:br>
            <a:r>
              <a:rPr lang="ru-RU" sz="2800" b="1" strike="noStrike" spc="-1">
                <a:solidFill>
                  <a:srgbClr val="000000"/>
                </a:solidFill>
                <a:latin typeface="Calibri"/>
                <a:ea typeface="Microsoft YaHei"/>
              </a:rPr>
              <a:t>Проект</a:t>
            </a:r>
            <a:r>
              <a:rPr lang="ru-RU" sz="2800" b="0" strike="noStrike" spc="-1">
                <a:solidFill>
                  <a:srgbClr val="000000"/>
                </a:solidFill>
                <a:latin typeface="Calibri"/>
                <a:ea typeface="Microsoft YaHei"/>
              </a:rPr>
              <a:t> решения:  «Оставить действующие правила внесения взносов: авансом за квартал до 25числа первого месяца квартала. Утвердить размер взноса_________________________».</a:t>
            </a:r>
            <a:r>
              <a:rPr sz="2800"/>
              <a:t/>
            </a:r>
            <a:br>
              <a:rPr sz="2800"/>
            </a:br>
            <a:r>
              <a:rPr lang="ru-RU" sz="2800" b="0" strike="noStrike" spc="-1">
                <a:solidFill>
                  <a:srgbClr val="000000"/>
                </a:solidFill>
                <a:latin typeface="Calibri"/>
                <a:ea typeface="Microsoft YaHei"/>
              </a:rPr>
              <a:t>Утверждение </a:t>
            </a:r>
            <a:r>
              <a:rPr lang="ru-RU" sz="2800" b="1" strike="noStrike" spc="-1">
                <a:solidFill>
                  <a:srgbClr val="000000"/>
                </a:solidFill>
                <a:latin typeface="Calibri"/>
                <a:ea typeface="Microsoft YaHei"/>
              </a:rPr>
              <a:t>размера взноса</a:t>
            </a:r>
            <a:r>
              <a:rPr lang="ru-RU" sz="2800" b="0" strike="noStrike" spc="-1">
                <a:solidFill>
                  <a:srgbClr val="000000"/>
                </a:solidFill>
                <a:latin typeface="Calibri"/>
                <a:ea typeface="Microsoft YaHei"/>
              </a:rPr>
              <a:t>: </a:t>
            </a:r>
            <a:r>
              <a:rPr sz="2800"/>
              <a:t/>
            </a:r>
            <a:br>
              <a:rPr sz="2800"/>
            </a:br>
            <a:r>
              <a:rPr lang="ru-RU" sz="2800" b="0" strike="noStrike" spc="-1">
                <a:solidFill>
                  <a:srgbClr val="000000"/>
                </a:solidFill>
                <a:latin typeface="Calibri"/>
                <a:ea typeface="Microsoft YaHei"/>
              </a:rPr>
              <a:t>-оставить действующий размер – </a:t>
            </a:r>
            <a:r>
              <a:rPr sz="2800"/>
              <a:t/>
            </a:r>
            <a:br>
              <a:rPr sz="2800"/>
            </a:br>
            <a:r>
              <a:rPr lang="ru-RU" sz="2800" b="0" strike="noStrike" spc="-1">
                <a:solidFill>
                  <a:srgbClr val="000000"/>
                </a:solidFill>
                <a:latin typeface="Calibri"/>
                <a:ea typeface="Microsoft YaHei"/>
              </a:rPr>
              <a:t>-80руб за сотку в месяц, </a:t>
            </a:r>
            <a:r>
              <a:rPr lang="ru-RU" sz="2800" b="0" strike="noStrike" spc="-1">
                <a:solidFill>
                  <a:srgbClr val="C9211E"/>
                </a:solidFill>
                <a:latin typeface="Calibri"/>
                <a:ea typeface="Microsoft YaHei"/>
              </a:rPr>
              <a:t>или</a:t>
            </a:r>
            <a:r>
              <a:rPr sz="2800"/>
              <a:t/>
            </a:r>
            <a:br>
              <a:rPr sz="2800"/>
            </a:br>
            <a:r>
              <a:rPr lang="ru-RU" sz="2800" b="0" strike="noStrike" spc="-1">
                <a:solidFill>
                  <a:srgbClr val="000000"/>
                </a:solidFill>
                <a:latin typeface="Calibri"/>
                <a:ea typeface="Microsoft YaHei"/>
              </a:rPr>
              <a:t>- 100руб за сотку в месяц,  </a:t>
            </a:r>
            <a:r>
              <a:rPr lang="ru-RU" sz="2800" b="0" strike="noStrike" spc="-1">
                <a:solidFill>
                  <a:srgbClr val="C9211E"/>
                </a:solidFill>
                <a:latin typeface="Calibri"/>
                <a:ea typeface="Microsoft YaHei"/>
              </a:rPr>
              <a:t>или </a:t>
            </a:r>
            <a:r>
              <a:rPr sz="2800"/>
              <a:t/>
            </a:r>
            <a:br>
              <a:rPr sz="2800"/>
            </a:br>
            <a:r>
              <a:rPr lang="ru-RU" sz="2800" b="0" strike="noStrike" spc="-1">
                <a:solidFill>
                  <a:srgbClr val="000000"/>
                </a:solidFill>
                <a:latin typeface="Calibri"/>
                <a:ea typeface="Microsoft YaHei"/>
              </a:rPr>
              <a:t>- 1100рублей в месяц независимо от количества соток, </a:t>
            </a:r>
            <a:r>
              <a:rPr lang="ru-RU" sz="2800" b="0" strike="noStrike" spc="-1">
                <a:solidFill>
                  <a:srgbClr val="C9211E"/>
                </a:solidFill>
                <a:latin typeface="Calibri"/>
                <a:ea typeface="Microsoft YaHei"/>
              </a:rPr>
              <a:t>или</a:t>
            </a:r>
            <a:r>
              <a:rPr sz="2800"/>
              <a:t/>
            </a:r>
            <a:br>
              <a:rPr sz="2800"/>
            </a:br>
            <a:r>
              <a:rPr lang="ru-RU" sz="2800" b="0" strike="noStrike" spc="-1">
                <a:solidFill>
                  <a:srgbClr val="000000"/>
                </a:solidFill>
                <a:latin typeface="Calibri"/>
                <a:ea typeface="Microsoft YaHei"/>
              </a:rPr>
              <a:t>-1000рублей в месяц независимо от количества соток.  </a:t>
            </a:r>
            <a:r>
              <a:rPr lang="ru-RU" sz="2800" b="0" i="1" strike="noStrike" spc="-1">
                <a:solidFill>
                  <a:srgbClr val="000000"/>
                </a:solidFill>
                <a:latin typeface="Calibri"/>
                <a:ea typeface="Microsoft YaHei"/>
              </a:rPr>
              <a:t>Голосуем Листом голосования.</a:t>
            </a:r>
            <a:r>
              <a:rPr sz="2800"/>
              <a:t/>
            </a:r>
            <a:br>
              <a:rPr sz="2800"/>
            </a:br>
            <a:endParaRPr lang="ru-RU" sz="2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4680"/>
            <a:ext cx="8228520" cy="6249600"/>
          </a:xfrm>
          <a:prstGeom prst="rect">
            <a:avLst/>
          </a:prstGeom>
          <a:noFill/>
          <a:ln w="0">
            <a:noFill/>
          </a:ln>
        </p:spPr>
        <p:txBody>
          <a:bodyPr lIns="0" tIns="0" rIns="0" bIns="0" anchor="ctr">
            <a:noAutofit/>
          </a:bodyPr>
          <a:lstStyle/>
          <a:p>
            <a:pPr indent="0">
              <a:lnSpc>
                <a:spcPct val="100000"/>
              </a:lnSpc>
              <a:buNone/>
              <a:tabLst>
                <a:tab pos="0" algn="l"/>
              </a:tabLst>
            </a:pPr>
            <a:r>
              <a:rPr lang="ru-RU" sz="4400" b="0" strike="noStrike" spc="-1">
                <a:solidFill>
                  <a:srgbClr val="000000"/>
                </a:solidFill>
                <a:latin typeface="Calibri"/>
              </a:rPr>
              <a:t> </a:t>
            </a:r>
            <a:r>
              <a:rPr lang="ru-RU" sz="2800" b="0" strike="noStrike" spc="-1">
                <a:solidFill>
                  <a:srgbClr val="000000"/>
                </a:solidFill>
                <a:latin typeface="Calibri"/>
              </a:rPr>
              <a:t>В наш Устав</a:t>
            </a:r>
            <a:r>
              <a:rPr lang="ru-RU" sz="4400" b="0" strike="noStrike" spc="-1">
                <a:solidFill>
                  <a:srgbClr val="000000"/>
                </a:solidFill>
                <a:latin typeface="Calibri"/>
              </a:rPr>
              <a:t> </a:t>
            </a:r>
            <a:r>
              <a:rPr lang="ru-RU" sz="2800" b="0" strike="noStrike" spc="-1">
                <a:solidFill>
                  <a:srgbClr val="000000"/>
                </a:solidFill>
                <a:latin typeface="Calibri"/>
              </a:rPr>
              <a:t>были внесены изменения, по которым решения собрания не требуется, это был изменен адрес регистрации: с ул.Школьная в Мальково, на ул.Тенистая в ТСН «Серебряный бор». А сейчас:</a:t>
            </a:r>
            <a:r>
              <a:rPr sz="2800"/>
              <a:t/>
            </a:r>
            <a:br>
              <a:rPr sz="2800"/>
            </a:br>
            <a:r>
              <a:rPr lang="ru-RU" sz="2800" b="0" strike="noStrike" spc="-1">
                <a:solidFill>
                  <a:srgbClr val="000000"/>
                </a:solidFill>
                <a:latin typeface="Calibri"/>
              </a:rPr>
              <a:t>По вопросу </a:t>
            </a:r>
            <a:r>
              <a:rPr lang="ru-RU" sz="2800" b="1" strike="noStrike" spc="-1">
                <a:solidFill>
                  <a:srgbClr val="000000"/>
                </a:solidFill>
                <a:latin typeface="Calibri"/>
              </a:rPr>
              <a:t>№ 12 </a:t>
            </a:r>
            <a:r>
              <a:rPr lang="ru-RU" sz="2800" b="0" strike="noStrike" spc="-1">
                <a:solidFill>
                  <a:srgbClr val="000000"/>
                </a:solidFill>
                <a:latin typeface="Calibri"/>
              </a:rPr>
              <a:t>об «Утверждении изменений в Устав» </a:t>
            </a:r>
            <a:r>
              <a:rPr sz="2800"/>
              <a:t/>
            </a:r>
            <a:br>
              <a:rPr sz="2800"/>
            </a:br>
            <a:r>
              <a:rPr lang="ru-RU" sz="2800" b="0" strike="noStrike" spc="-1">
                <a:solidFill>
                  <a:srgbClr val="000000"/>
                </a:solidFill>
                <a:latin typeface="Calibri"/>
              </a:rPr>
              <a:t>  В  Федеральный закон ФЗ-217 от 29.07.2017г  вносились изменения в 2018г, дважды в 2020г,  в 2021г, в 2022г, дважды в 2023г, в 2024г и с 01.03.2025года вносятся новые изменения.  И это не последние изменения, т.к. много недочетов в законе и изменяется ситуация в государстве.</a:t>
            </a:r>
            <a:r>
              <a:rPr sz="2800"/>
              <a:t/>
            </a:r>
            <a:br>
              <a:rPr sz="2800"/>
            </a:br>
            <a:r>
              <a:rPr lang="ru-RU" sz="2800" b="0" strike="noStrike" spc="-1">
                <a:solidFill>
                  <a:srgbClr val="000000"/>
                </a:solidFill>
                <a:latin typeface="Calibri"/>
              </a:rPr>
              <a:t>Предлагается </a:t>
            </a:r>
            <a:r>
              <a:rPr lang="ru-RU" sz="2800" b="1" strike="noStrike" spc="-1">
                <a:solidFill>
                  <a:srgbClr val="000000"/>
                </a:solidFill>
                <a:latin typeface="Calibri"/>
              </a:rPr>
              <a:t>Проект</a:t>
            </a:r>
            <a:r>
              <a:rPr lang="ru-RU" sz="2800" b="0" strike="noStrike" spc="-1">
                <a:solidFill>
                  <a:srgbClr val="000000"/>
                </a:solidFill>
                <a:latin typeface="Calibri"/>
              </a:rPr>
              <a:t> решения: «Утвердить  изменения в Устав».</a:t>
            </a:r>
            <a:endParaRPr lang="ru-RU" sz="2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Скругленная прямоугольная выноска 2"/>
          <p:cNvSpPr/>
          <p:nvPr/>
        </p:nvSpPr>
        <p:spPr>
          <a:xfrm>
            <a:off x="971640" y="1196640"/>
            <a:ext cx="7127640" cy="4463280"/>
          </a:xfrm>
          <a:prstGeom prst="wedgeRoundRectCallout">
            <a:avLst>
              <a:gd name="adj1" fmla="val -20833"/>
              <a:gd name="adj2" fmla="val 62500"/>
              <a:gd name="adj3" fmla="val 16667"/>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ru-RU" sz="1800" b="0" strike="noStrike" spc="-1">
              <a:solidFill>
                <a:schemeClr val="lt1"/>
              </a:solidFill>
              <a:latin typeface="Calibri"/>
              <a:ea typeface="DejaVu Sans"/>
            </a:endParaRPr>
          </a:p>
        </p:txBody>
      </p:sp>
      <p:sp>
        <p:nvSpPr>
          <p:cNvPr id="275" name="PlaceHolder 1"/>
          <p:cNvSpPr>
            <a:spLocks noGrp="1"/>
          </p:cNvSpPr>
          <p:nvPr>
            <p:ph type="title"/>
          </p:nvPr>
        </p:nvSpPr>
        <p:spPr>
          <a:xfrm>
            <a:off x="457200" y="274680"/>
            <a:ext cx="8228520" cy="6249600"/>
          </a:xfrm>
          <a:prstGeom prst="rect">
            <a:avLst/>
          </a:prstGeom>
          <a:noFill/>
          <a:ln w="0">
            <a:noFill/>
          </a:ln>
        </p:spPr>
        <p:txBody>
          <a:bodyPr lIns="0" tIns="0" rIns="0" bIns="0" anchor="ctr">
            <a:noAutofit/>
          </a:bodyPr>
          <a:lstStyle/>
          <a:p>
            <a:pPr indent="0" algn="ctr">
              <a:lnSpc>
                <a:spcPct val="100000"/>
              </a:lnSpc>
              <a:buNone/>
              <a:tabLst>
                <a:tab pos="0" algn="l"/>
              </a:tabLst>
            </a:pPr>
            <a:r>
              <a:rPr lang="ru-RU" sz="4400" b="1" strike="noStrike" spc="-1">
                <a:solidFill>
                  <a:srgbClr val="000000"/>
                </a:solidFill>
                <a:latin typeface="Calibri"/>
              </a:rPr>
              <a:t>Отчет за 2024год</a:t>
            </a:r>
            <a:r>
              <a:rPr lang="ru-RU" sz="4400" b="0" strike="noStrike" spc="-1">
                <a:solidFill>
                  <a:srgbClr val="000000"/>
                </a:solidFill>
                <a:latin typeface="Calibri"/>
              </a:rPr>
              <a:t>.</a:t>
            </a:r>
            <a:endParaRPr lang="ru-RU" sz="4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360000" y="180000"/>
            <a:ext cx="8228520" cy="6659280"/>
          </a:xfrm>
          <a:prstGeom prst="rect">
            <a:avLst/>
          </a:prstGeom>
          <a:noFill/>
          <a:ln w="0">
            <a:noFill/>
          </a:ln>
        </p:spPr>
        <p:txBody>
          <a:bodyPr lIns="0" tIns="0" rIns="0" bIns="0" anchor="ctr">
            <a:noAutofit/>
          </a:bodyPr>
          <a:lstStyle/>
          <a:p>
            <a:pPr indent="0">
              <a:lnSpc>
                <a:spcPct val="100000"/>
              </a:lnSpc>
              <a:buNone/>
              <a:tabLst>
                <a:tab pos="0" algn="l"/>
              </a:tabLst>
            </a:pPr>
            <a:r>
              <a:rPr lang="ru-RU" sz="3200" b="1" i="1" u="sng" strike="noStrike" spc="-1" dirty="0">
                <a:solidFill>
                  <a:srgbClr val="000000"/>
                </a:solidFill>
                <a:uFillTx/>
                <a:latin typeface="Calibri"/>
              </a:rPr>
              <a:t>1. </a:t>
            </a:r>
            <a:r>
              <a:rPr lang="ru-RU" sz="3200" b="0" strike="noStrike" spc="-1" dirty="0">
                <a:solidFill>
                  <a:srgbClr val="000000"/>
                </a:solidFill>
                <a:latin typeface="Calibri"/>
              </a:rPr>
              <a:t> </a:t>
            </a:r>
            <a:r>
              <a:rPr lang="ru-RU" sz="3200" b="1" i="1" strike="noStrike" spc="-1" dirty="0">
                <a:solidFill>
                  <a:srgbClr val="000000"/>
                </a:solidFill>
                <a:latin typeface="Calibri"/>
              </a:rPr>
              <a:t>ОСТАТОК</a:t>
            </a:r>
            <a:r>
              <a:rPr lang="ru-RU" sz="3200" b="1" i="1" u="sng" strike="noStrike" spc="-1" dirty="0">
                <a:solidFill>
                  <a:srgbClr val="000000"/>
                </a:solidFill>
                <a:uFillTx/>
                <a:latin typeface="Calibri"/>
              </a:rPr>
              <a:t>  В  БАНКЕ НА  </a:t>
            </a:r>
            <a:r>
              <a:rPr lang="ru-RU" sz="3200" b="1" i="1" strike="noStrike" spc="-1" dirty="0">
                <a:solidFill>
                  <a:srgbClr val="000000"/>
                </a:solidFill>
                <a:latin typeface="Calibri"/>
              </a:rPr>
              <a:t>31.12.2023 Г</a:t>
            </a:r>
            <a:r>
              <a:rPr lang="ru-RU" sz="3200" b="1" i="1" u="sng" strike="noStrike" spc="-1" dirty="0">
                <a:solidFill>
                  <a:srgbClr val="000000"/>
                </a:solidFill>
                <a:uFillTx/>
                <a:latin typeface="Calibri"/>
              </a:rPr>
              <a:t>. </a:t>
            </a:r>
            <a:r>
              <a:rPr lang="ru-RU" sz="3200" b="0" strike="noStrike" spc="-1" dirty="0">
                <a:solidFill>
                  <a:srgbClr val="000000"/>
                </a:solidFill>
                <a:latin typeface="Calibri"/>
              </a:rPr>
              <a:t> </a:t>
            </a:r>
            <a:r>
              <a:rPr lang="ru-RU" sz="3200" b="1" i="1" u="sng" strike="noStrike" spc="-1" dirty="0">
                <a:solidFill>
                  <a:srgbClr val="000000"/>
                </a:solidFill>
                <a:uFillTx/>
                <a:latin typeface="Calibri"/>
              </a:rPr>
              <a:t>785793,65руб </a:t>
            </a:r>
            <a:r>
              <a:rPr sz="3200" dirty="0"/>
              <a:t/>
            </a:r>
            <a:br>
              <a:rPr sz="3200" dirty="0"/>
            </a:br>
            <a:r>
              <a:rPr lang="ru-RU" sz="3200" b="1" strike="noStrike" spc="-1" dirty="0">
                <a:solidFill>
                  <a:srgbClr val="000000"/>
                </a:solidFill>
                <a:latin typeface="Calibri"/>
              </a:rPr>
              <a:t>2.</a:t>
            </a:r>
            <a:r>
              <a:rPr lang="ru-RU" sz="3200" b="0" strike="noStrike" spc="-1" dirty="0">
                <a:solidFill>
                  <a:srgbClr val="000000"/>
                </a:solidFill>
                <a:latin typeface="Calibri"/>
              </a:rPr>
              <a:t> </a:t>
            </a:r>
            <a:r>
              <a:rPr lang="ru-RU" sz="3200" b="1" strike="noStrike" spc="-1" dirty="0">
                <a:solidFill>
                  <a:srgbClr val="000000"/>
                </a:solidFill>
                <a:latin typeface="Calibri"/>
              </a:rPr>
              <a:t>ПОСТУПИЛО ВЗНОСОВ  В БАНК  В 2024 ГОДУ</a:t>
            </a:r>
            <a:r>
              <a:rPr lang="ru-RU" sz="3200" b="0" strike="noStrike" spc="-1" dirty="0">
                <a:solidFill>
                  <a:srgbClr val="000000"/>
                </a:solidFill>
                <a:latin typeface="Calibri"/>
              </a:rPr>
              <a:t> </a:t>
            </a:r>
            <a:r>
              <a:rPr lang="ru-RU" sz="3200" b="1" strike="noStrike" spc="-1" dirty="0" smtClean="0">
                <a:solidFill>
                  <a:srgbClr val="FF0000"/>
                </a:solidFill>
                <a:latin typeface="Calibri"/>
              </a:rPr>
              <a:t>13 501 599,90 руб.</a:t>
            </a:r>
            <a:r>
              <a:rPr lang="ru-RU" sz="3200" b="1" strike="noStrike" spc="-1" dirty="0" smtClean="0">
                <a:solidFill>
                  <a:srgbClr val="000000"/>
                </a:solidFill>
                <a:latin typeface="Calibri"/>
              </a:rPr>
              <a:t> </a:t>
            </a:r>
            <a:r>
              <a:rPr sz="3200" dirty="0"/>
              <a:t/>
            </a:r>
            <a:br>
              <a:rPr sz="3200" dirty="0"/>
            </a:br>
            <a:r>
              <a:rPr lang="ru-RU" sz="3200" b="1" strike="noStrike" spc="-1" dirty="0">
                <a:solidFill>
                  <a:srgbClr val="000000"/>
                </a:solidFill>
                <a:latin typeface="Calibri"/>
              </a:rPr>
              <a:t>3.</a:t>
            </a:r>
            <a:r>
              <a:rPr lang="ru-RU" sz="3200" b="0" strike="noStrike" spc="-1" dirty="0">
                <a:solidFill>
                  <a:srgbClr val="000000"/>
                </a:solidFill>
                <a:latin typeface="Calibri"/>
              </a:rPr>
              <a:t> </a:t>
            </a:r>
            <a:r>
              <a:rPr lang="ru-RU" sz="2800" b="1" strike="noStrike" spc="-1" dirty="0">
                <a:solidFill>
                  <a:srgbClr val="000000"/>
                </a:solidFill>
                <a:latin typeface="Calibri"/>
              </a:rPr>
              <a:t>ОСТАТОК </a:t>
            </a:r>
            <a:r>
              <a:rPr lang="ru-RU" sz="2800" b="1" strike="noStrike" spc="-1" dirty="0" smtClean="0">
                <a:solidFill>
                  <a:srgbClr val="000000"/>
                </a:solidFill>
                <a:latin typeface="Calibri"/>
              </a:rPr>
              <a:t>В </a:t>
            </a:r>
            <a:r>
              <a:rPr lang="ru-RU" sz="2800" b="1" strike="noStrike" spc="-1" dirty="0">
                <a:solidFill>
                  <a:srgbClr val="000000"/>
                </a:solidFill>
                <a:latin typeface="Calibri"/>
              </a:rPr>
              <a:t>БАНКЕ  НА </a:t>
            </a:r>
            <a:r>
              <a:rPr lang="ru-RU" sz="2800" b="1" strike="noStrike" spc="-1" dirty="0" smtClean="0">
                <a:solidFill>
                  <a:srgbClr val="000000"/>
                </a:solidFill>
                <a:latin typeface="Calibri"/>
              </a:rPr>
              <a:t>31.12.2024 </a:t>
            </a:r>
            <a:r>
              <a:rPr lang="ru-RU" sz="2800" b="1" strike="noStrike" spc="-1" dirty="0">
                <a:solidFill>
                  <a:srgbClr val="000000"/>
                </a:solidFill>
                <a:latin typeface="Calibri"/>
              </a:rPr>
              <a:t>Г. </a:t>
            </a:r>
            <a:r>
              <a:rPr lang="ru-RU" sz="2800" b="0" strike="noStrike" spc="-1" dirty="0">
                <a:solidFill>
                  <a:srgbClr val="000000"/>
                </a:solidFill>
                <a:latin typeface="Calibri"/>
              </a:rPr>
              <a:t> </a:t>
            </a:r>
            <a:r>
              <a:rPr lang="ru-RU" sz="2800" b="1" strike="noStrike" spc="-1" dirty="0" smtClean="0">
                <a:solidFill>
                  <a:srgbClr val="000000"/>
                </a:solidFill>
                <a:latin typeface="Calibri"/>
              </a:rPr>
              <a:t>515 126,64руб </a:t>
            </a:r>
            <a:r>
              <a:rPr sz="3200" dirty="0"/>
              <a:t/>
            </a:r>
            <a:br>
              <a:rPr sz="3200" dirty="0"/>
            </a:br>
            <a:r>
              <a:rPr lang="ru-RU" sz="3200" b="1" strike="noStrike" spc="-1" dirty="0">
                <a:solidFill>
                  <a:srgbClr val="000000"/>
                </a:solidFill>
                <a:latin typeface="Calibri"/>
              </a:rPr>
              <a:t>4.</a:t>
            </a:r>
            <a:r>
              <a:rPr lang="ru-RU" sz="3200" b="0" strike="noStrike" spc="-1" dirty="0">
                <a:solidFill>
                  <a:srgbClr val="000000"/>
                </a:solidFill>
                <a:latin typeface="Calibri"/>
              </a:rPr>
              <a:t> </a:t>
            </a:r>
            <a:r>
              <a:rPr lang="ru-RU" sz="3200" b="1" strike="noStrike" spc="-1" dirty="0">
                <a:solidFill>
                  <a:srgbClr val="000000"/>
                </a:solidFill>
                <a:latin typeface="Calibri"/>
              </a:rPr>
              <a:t>ОСТАТОК  ПО  СЧ. 71 (АВАНСОВЫЕ ОТЧЕТЫ) </a:t>
            </a:r>
            <a:r>
              <a:rPr lang="ru-RU" sz="3200" b="0" strike="noStrike" spc="-1" dirty="0">
                <a:solidFill>
                  <a:srgbClr val="000000"/>
                </a:solidFill>
                <a:latin typeface="Calibri"/>
              </a:rPr>
              <a:t> </a:t>
            </a:r>
            <a:r>
              <a:rPr lang="ru-RU" sz="3200" b="1" strike="noStrike" spc="-1" dirty="0" smtClean="0">
                <a:solidFill>
                  <a:srgbClr val="000000"/>
                </a:solidFill>
                <a:latin typeface="Calibri"/>
              </a:rPr>
              <a:t>29 831,23руб</a:t>
            </a:r>
            <a:r>
              <a:rPr lang="ru-RU" sz="3200" b="0" strike="noStrike" spc="-1" dirty="0">
                <a:solidFill>
                  <a:srgbClr val="000000"/>
                </a:solidFill>
                <a:latin typeface="Calibri"/>
              </a:rPr>
              <a:t>,</a:t>
            </a:r>
            <a:r>
              <a:rPr sz="3200" dirty="0"/>
              <a:t/>
            </a:r>
            <a:br>
              <a:rPr sz="3200" dirty="0"/>
            </a:br>
            <a:r>
              <a:rPr lang="ru-RU" sz="3200" b="1" strike="noStrike" spc="-1" dirty="0">
                <a:solidFill>
                  <a:srgbClr val="000000"/>
                </a:solidFill>
                <a:latin typeface="Calibri"/>
              </a:rPr>
              <a:t>5. ЗАДОЛЖЕННОСТЬ ПО ВЗНОСАМ ОТ СОБСТВЕННИКОВ  ЗЕМ.УЧ.– </a:t>
            </a:r>
            <a:r>
              <a:rPr lang="ru-RU" sz="3200" b="1" strike="noStrike" spc="-1" dirty="0" smtClean="0">
                <a:solidFill>
                  <a:srgbClr val="000000"/>
                </a:solidFill>
                <a:latin typeface="Calibri"/>
              </a:rPr>
              <a:t>3 494 784,96Рруб</a:t>
            </a:r>
            <a:r>
              <a:rPr lang="ru-RU" sz="3200" b="1" strike="noStrike" spc="-1" dirty="0">
                <a:solidFill>
                  <a:srgbClr val="000000"/>
                </a:solidFill>
                <a:latin typeface="Calibri"/>
              </a:rPr>
              <a:t>.,</a:t>
            </a:r>
            <a:r>
              <a:rPr sz="3200" dirty="0"/>
              <a:t/>
            </a:r>
            <a:br>
              <a:rPr sz="3200" dirty="0"/>
            </a:br>
            <a:r>
              <a:rPr lang="ru-RU" sz="3200" b="1" strike="noStrike" spc="-1" dirty="0">
                <a:solidFill>
                  <a:srgbClr val="000000"/>
                </a:solidFill>
                <a:latin typeface="Calibri"/>
              </a:rPr>
              <a:t>6. ДОЛГ ТСН ПОСТАВЩИКАМ, ПОДРЯДЧИКАМ- </a:t>
            </a:r>
            <a:r>
              <a:rPr lang="ru-RU" sz="3200" b="1" strike="noStrike" spc="-1" dirty="0" smtClean="0">
                <a:solidFill>
                  <a:srgbClr val="000000"/>
                </a:solidFill>
                <a:latin typeface="Calibri"/>
              </a:rPr>
              <a:t>2 205 000,00руб</a:t>
            </a:r>
            <a:r>
              <a:rPr lang="ru-RU" sz="3200" b="1" strike="noStrike" spc="-1" dirty="0">
                <a:solidFill>
                  <a:srgbClr val="000000"/>
                </a:solidFill>
                <a:latin typeface="Calibri"/>
              </a:rPr>
              <a:t>.</a:t>
            </a:r>
            <a:endParaRPr lang="ru-RU" sz="32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74680"/>
            <a:ext cx="8228520" cy="6393600"/>
          </a:xfrm>
          <a:prstGeom prst="rect">
            <a:avLst/>
          </a:prstGeom>
          <a:noFill/>
          <a:ln w="0">
            <a:noFill/>
          </a:ln>
        </p:spPr>
        <p:txBody>
          <a:bodyPr lIns="0" tIns="0" rIns="0" bIns="0" anchor="ctr">
            <a:normAutofit/>
          </a:bodyPr>
          <a:lstStyle/>
          <a:p>
            <a:pPr indent="0" algn="ctr">
              <a:lnSpc>
                <a:spcPct val="100000"/>
              </a:lnSpc>
              <a:buNone/>
              <a:tabLst>
                <a:tab pos="0" algn="l"/>
              </a:tabLst>
            </a:pPr>
            <a:r>
              <a:rPr lang="ru-RU" sz="2400" b="1" strike="noStrike" spc="-1" dirty="0">
                <a:solidFill>
                  <a:srgbClr val="000000"/>
                </a:solidFill>
                <a:latin typeface="Calibri"/>
              </a:rPr>
              <a:t>Поступление взносов в </a:t>
            </a:r>
            <a:r>
              <a:rPr lang="ru-RU" sz="2400" b="1" strike="noStrike" spc="-1" dirty="0" smtClean="0">
                <a:solidFill>
                  <a:srgbClr val="000000"/>
                </a:solidFill>
                <a:latin typeface="Calibri"/>
              </a:rPr>
              <a:t>2024г. </a:t>
            </a:r>
            <a:r>
              <a:rPr lang="ru-RU" sz="2400" b="1" strike="noStrike" spc="-1" dirty="0">
                <a:solidFill>
                  <a:srgbClr val="000000"/>
                </a:solidFill>
                <a:latin typeface="Calibri"/>
              </a:rPr>
              <a:t>в рублях </a:t>
            </a:r>
            <a:r>
              <a:rPr sz="2400" dirty="0"/>
              <a:t/>
            </a:r>
            <a:br>
              <a:rPr sz="2400" dirty="0"/>
            </a:br>
            <a:r>
              <a:rPr sz="2400" dirty="0"/>
              <a:t/>
            </a:r>
            <a:br>
              <a:rPr sz="2400" dirty="0"/>
            </a:br>
            <a:r>
              <a:rPr lang="ru-RU" sz="2400" b="0" strike="noStrike" spc="-1" dirty="0">
                <a:solidFill>
                  <a:srgbClr val="000000"/>
                </a:solidFill>
                <a:latin typeface="Calibri"/>
              </a:rPr>
              <a:t>ЯНВАРЬ  /2024 </a:t>
            </a:r>
            <a:r>
              <a:rPr lang="ru-RU" sz="2400" spc="-1" dirty="0">
                <a:solidFill>
                  <a:srgbClr val="000000"/>
                </a:solidFill>
                <a:latin typeface="Calibri"/>
              </a:rPr>
              <a:t>-</a:t>
            </a:r>
            <a:r>
              <a:rPr lang="ru-RU" sz="2400" b="0" strike="noStrike" spc="-1" dirty="0" smtClean="0">
                <a:solidFill>
                  <a:srgbClr val="000000"/>
                </a:solidFill>
                <a:latin typeface="Calibri"/>
              </a:rPr>
              <a:t> 867 884,72 руб.</a:t>
            </a:r>
            <a:r>
              <a:rPr sz="2400" dirty="0"/>
              <a:t/>
            </a:r>
            <a:br>
              <a:rPr sz="2400" dirty="0"/>
            </a:br>
            <a:r>
              <a:rPr lang="ru-RU" sz="2400" b="0" strike="noStrike" spc="-1" dirty="0">
                <a:solidFill>
                  <a:srgbClr val="000000"/>
                </a:solidFill>
                <a:latin typeface="Calibri"/>
              </a:rPr>
              <a:t>ФЕВРАЛЬ/2024 </a:t>
            </a:r>
            <a:r>
              <a:rPr lang="ru-RU" sz="2400" spc="-1" dirty="0">
                <a:solidFill>
                  <a:srgbClr val="000000"/>
                </a:solidFill>
                <a:latin typeface="Calibri"/>
              </a:rPr>
              <a:t>-</a:t>
            </a:r>
            <a:r>
              <a:rPr lang="ru-RU" sz="2400" b="0" strike="noStrike" spc="-1" dirty="0" smtClean="0">
                <a:solidFill>
                  <a:srgbClr val="000000"/>
                </a:solidFill>
                <a:latin typeface="Calibri"/>
              </a:rPr>
              <a:t>969 291,49 руб.</a:t>
            </a:r>
            <a:r>
              <a:rPr sz="2400" dirty="0"/>
              <a:t/>
            </a:r>
            <a:br>
              <a:rPr sz="2400" dirty="0"/>
            </a:br>
            <a:r>
              <a:rPr lang="ru-RU" sz="2400" b="0" strike="noStrike" spc="-1" dirty="0">
                <a:solidFill>
                  <a:srgbClr val="000000"/>
                </a:solidFill>
                <a:latin typeface="Calibri"/>
              </a:rPr>
              <a:t>МАРТ /2024 </a:t>
            </a:r>
            <a:r>
              <a:rPr lang="ru-RU" sz="2400" spc="-1" dirty="0">
                <a:solidFill>
                  <a:srgbClr val="000000"/>
                </a:solidFill>
                <a:latin typeface="Calibri"/>
              </a:rPr>
              <a:t>-</a:t>
            </a:r>
            <a:r>
              <a:rPr lang="ru-RU" sz="2400" b="0" strike="noStrike" spc="-1" dirty="0" smtClean="0">
                <a:solidFill>
                  <a:srgbClr val="000000"/>
                </a:solidFill>
                <a:latin typeface="Calibri"/>
              </a:rPr>
              <a:t> 1 096 607,90 руб.</a:t>
            </a:r>
            <a:r>
              <a:rPr sz="2400" dirty="0"/>
              <a:t/>
            </a:r>
            <a:br>
              <a:rPr sz="2400" dirty="0"/>
            </a:br>
            <a:r>
              <a:rPr lang="ru-RU" sz="2400" b="0" strike="noStrike" spc="-1" dirty="0">
                <a:solidFill>
                  <a:srgbClr val="000000"/>
                </a:solidFill>
                <a:latin typeface="Calibri"/>
              </a:rPr>
              <a:t> АПРЕЛЬ /2024 </a:t>
            </a:r>
            <a:r>
              <a:rPr lang="ru-RU" sz="2400" spc="-1" dirty="0">
                <a:solidFill>
                  <a:srgbClr val="000000"/>
                </a:solidFill>
                <a:latin typeface="Calibri"/>
              </a:rPr>
              <a:t>-</a:t>
            </a:r>
            <a:r>
              <a:rPr lang="ru-RU" sz="2400" b="0" strike="noStrike" spc="-1" dirty="0" smtClean="0">
                <a:solidFill>
                  <a:srgbClr val="000000"/>
                </a:solidFill>
                <a:latin typeface="Calibri"/>
              </a:rPr>
              <a:t>1 209 622,79 руб.</a:t>
            </a:r>
            <a:r>
              <a:rPr sz="2400" dirty="0"/>
              <a:t/>
            </a:r>
            <a:br>
              <a:rPr sz="2400" dirty="0"/>
            </a:br>
            <a:r>
              <a:rPr lang="ru-RU" sz="2400" b="0" strike="noStrike" spc="-1" dirty="0">
                <a:solidFill>
                  <a:srgbClr val="000000"/>
                </a:solidFill>
                <a:latin typeface="Calibri"/>
              </a:rPr>
              <a:t>МАЙ/2024 </a:t>
            </a:r>
            <a:r>
              <a:rPr lang="ru-RU" sz="2400" spc="-1" dirty="0">
                <a:solidFill>
                  <a:srgbClr val="000000"/>
                </a:solidFill>
                <a:latin typeface="Calibri"/>
              </a:rPr>
              <a:t>-</a:t>
            </a:r>
            <a:r>
              <a:rPr lang="ru-RU" sz="2400" b="0" strike="noStrike" spc="-1" dirty="0" smtClean="0">
                <a:solidFill>
                  <a:srgbClr val="000000"/>
                </a:solidFill>
                <a:latin typeface="Calibri"/>
              </a:rPr>
              <a:t> 1 033 362,64 руб.</a:t>
            </a:r>
            <a:r>
              <a:rPr sz="2400" dirty="0"/>
              <a:t/>
            </a:r>
            <a:br>
              <a:rPr sz="2400" dirty="0"/>
            </a:br>
            <a:r>
              <a:rPr lang="ru-RU" sz="2400" b="0" strike="noStrike" spc="-1" dirty="0">
                <a:solidFill>
                  <a:srgbClr val="000000"/>
                </a:solidFill>
                <a:latin typeface="Calibri"/>
              </a:rPr>
              <a:t>ИЮНЬ/ 2024 </a:t>
            </a:r>
            <a:r>
              <a:rPr lang="ru-RU" sz="2400" spc="-1" dirty="0">
                <a:solidFill>
                  <a:srgbClr val="000000"/>
                </a:solidFill>
                <a:latin typeface="Calibri"/>
              </a:rPr>
              <a:t>-</a:t>
            </a:r>
            <a:r>
              <a:rPr lang="ru-RU" sz="2400" b="0" strike="noStrike" spc="-1" dirty="0" smtClean="0">
                <a:solidFill>
                  <a:srgbClr val="000000"/>
                </a:solidFill>
                <a:latin typeface="Calibri"/>
              </a:rPr>
              <a:t> 1 143 756,48 руб.</a:t>
            </a:r>
            <a:r>
              <a:rPr sz="2400" dirty="0"/>
              <a:t/>
            </a:r>
            <a:br>
              <a:rPr sz="2400" dirty="0"/>
            </a:br>
            <a:r>
              <a:rPr lang="ru-RU" sz="2400" b="0" strike="noStrike" spc="-1" dirty="0">
                <a:solidFill>
                  <a:srgbClr val="000000"/>
                </a:solidFill>
                <a:latin typeface="Calibri"/>
              </a:rPr>
              <a:t>ИЮЛЬ/ 2024 </a:t>
            </a:r>
            <a:r>
              <a:rPr lang="ru-RU" sz="2400" b="0" strike="noStrike" spc="-1" dirty="0" smtClean="0">
                <a:solidFill>
                  <a:srgbClr val="000000"/>
                </a:solidFill>
                <a:latin typeface="Calibri"/>
              </a:rPr>
              <a:t>-1 280 747,29 руб.</a:t>
            </a:r>
            <a:r>
              <a:rPr sz="2400" dirty="0"/>
              <a:t/>
            </a:r>
            <a:br>
              <a:rPr sz="2400" dirty="0"/>
            </a:br>
            <a:r>
              <a:rPr lang="ru-RU" sz="2400" b="0" strike="noStrike" spc="-1" dirty="0">
                <a:solidFill>
                  <a:srgbClr val="000000"/>
                </a:solidFill>
                <a:latin typeface="Calibri"/>
              </a:rPr>
              <a:t> АВГУСТ / 2024 </a:t>
            </a:r>
            <a:r>
              <a:rPr lang="ru-RU" sz="2400" b="0" strike="noStrike" spc="-1" dirty="0" smtClean="0">
                <a:solidFill>
                  <a:srgbClr val="000000"/>
                </a:solidFill>
                <a:latin typeface="Calibri"/>
              </a:rPr>
              <a:t>-  946 514,46 руб.</a:t>
            </a:r>
            <a:r>
              <a:rPr sz="2400" dirty="0"/>
              <a:t/>
            </a:r>
            <a:br>
              <a:rPr sz="2400" dirty="0"/>
            </a:br>
            <a:r>
              <a:rPr lang="ru-RU" sz="2400" b="0" strike="noStrike" spc="-1" dirty="0">
                <a:solidFill>
                  <a:srgbClr val="000000"/>
                </a:solidFill>
                <a:latin typeface="Calibri"/>
              </a:rPr>
              <a:t>СЕНТЯБРЬ / 2024 </a:t>
            </a:r>
            <a:r>
              <a:rPr lang="ru-RU" sz="2400" b="0" strike="noStrike" spc="-1" dirty="0" smtClean="0">
                <a:solidFill>
                  <a:srgbClr val="000000"/>
                </a:solidFill>
                <a:latin typeface="Calibri"/>
              </a:rPr>
              <a:t>-1 027 712,38 руб.</a:t>
            </a:r>
            <a:r>
              <a:rPr sz="2400" dirty="0"/>
              <a:t/>
            </a:r>
            <a:br>
              <a:rPr sz="2400" dirty="0"/>
            </a:br>
            <a:r>
              <a:rPr lang="ru-RU" sz="2400" b="0" strike="noStrike" spc="-1" dirty="0">
                <a:solidFill>
                  <a:srgbClr val="000000"/>
                </a:solidFill>
                <a:latin typeface="Calibri"/>
              </a:rPr>
              <a:t>ОКТЯБРЬ/ 2024 </a:t>
            </a:r>
            <a:r>
              <a:rPr lang="ru-RU" sz="2400" b="0" strike="noStrike" spc="-1" dirty="0" smtClean="0">
                <a:solidFill>
                  <a:srgbClr val="000000"/>
                </a:solidFill>
                <a:latin typeface="Calibri"/>
              </a:rPr>
              <a:t>-1 125 067,75 руб.</a:t>
            </a:r>
            <a:r>
              <a:rPr sz="2400" dirty="0"/>
              <a:t/>
            </a:r>
            <a:br>
              <a:rPr sz="2400" dirty="0"/>
            </a:br>
            <a:r>
              <a:rPr lang="ru-RU" sz="2400" b="0" strike="noStrike" spc="-1" dirty="0">
                <a:solidFill>
                  <a:srgbClr val="000000"/>
                </a:solidFill>
                <a:latin typeface="Calibri"/>
              </a:rPr>
              <a:t>НОЯБРЬ / 2024 </a:t>
            </a:r>
            <a:r>
              <a:rPr lang="ru-RU" sz="2400" b="0" strike="noStrike" spc="-1" dirty="0" smtClean="0">
                <a:solidFill>
                  <a:srgbClr val="000000"/>
                </a:solidFill>
                <a:latin typeface="Calibri"/>
              </a:rPr>
              <a:t>-1301 385,35 руб.</a:t>
            </a:r>
            <a:r>
              <a:rPr sz="2400" dirty="0"/>
              <a:t/>
            </a:r>
            <a:br>
              <a:rPr sz="2400" dirty="0"/>
            </a:br>
            <a:r>
              <a:rPr lang="ru-RU" sz="2400" b="0" strike="noStrike" spc="-1" dirty="0">
                <a:solidFill>
                  <a:srgbClr val="000000"/>
                </a:solidFill>
                <a:latin typeface="Calibri"/>
              </a:rPr>
              <a:t>ДЕКАБРЬ/2024 </a:t>
            </a:r>
            <a:r>
              <a:rPr lang="ru-RU" sz="2400" b="0" strike="noStrike" spc="-1" dirty="0" smtClean="0">
                <a:solidFill>
                  <a:srgbClr val="000000"/>
                </a:solidFill>
                <a:latin typeface="Calibri"/>
              </a:rPr>
              <a:t>- 1 499 646,65 руб.</a:t>
            </a:r>
            <a:r>
              <a:rPr sz="2400" dirty="0"/>
              <a:t/>
            </a:r>
            <a:br>
              <a:rPr sz="2400" dirty="0"/>
            </a:br>
            <a:r>
              <a:rPr lang="ru-RU" sz="2400" b="1" strike="noStrike" spc="-1" dirty="0">
                <a:solidFill>
                  <a:srgbClr val="000000"/>
                </a:solidFill>
                <a:latin typeface="Calibri"/>
              </a:rPr>
              <a:t>ИТОГО </a:t>
            </a:r>
            <a:r>
              <a:rPr lang="ru-RU" sz="2400" b="0" strike="noStrike" spc="-1" dirty="0">
                <a:solidFill>
                  <a:srgbClr val="000000"/>
                </a:solidFill>
                <a:latin typeface="Calibri"/>
              </a:rPr>
              <a:t>поступило взносов </a:t>
            </a:r>
            <a:r>
              <a:rPr lang="ru-RU" sz="2800" b="1" i="1" u="sng" strike="noStrike" spc="-1" dirty="0" smtClean="0">
                <a:solidFill>
                  <a:srgbClr val="000000"/>
                </a:solidFill>
                <a:uFillTx/>
                <a:latin typeface="Calibri"/>
              </a:rPr>
              <a:t>13 501 599,90 руб., </a:t>
            </a:r>
            <a:r>
              <a:rPr sz="2400" dirty="0"/>
              <a:t/>
            </a:r>
            <a:br>
              <a:rPr sz="2400" dirty="0"/>
            </a:br>
            <a:r>
              <a:rPr lang="ru-RU" sz="2400" b="1" i="1" u="sng" strike="noStrike" spc="-1" dirty="0">
                <a:solidFill>
                  <a:srgbClr val="000000"/>
                </a:solidFill>
                <a:uFillTx/>
                <a:latin typeface="Calibri"/>
              </a:rPr>
              <a:t>в том числе по судебным </a:t>
            </a:r>
            <a:r>
              <a:rPr lang="ru-RU" sz="2400" b="1" i="1" u="sng" strike="noStrike" spc="-1" dirty="0" smtClean="0">
                <a:solidFill>
                  <a:srgbClr val="000000"/>
                </a:solidFill>
                <a:uFillTx/>
                <a:latin typeface="Calibri"/>
              </a:rPr>
              <a:t>производствам</a:t>
            </a:r>
            <a:endParaRPr lang="ru-RU" sz="24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199080"/>
            <a:ext cx="8228880" cy="6483240"/>
          </a:xfrm>
          <a:prstGeom prst="rect">
            <a:avLst/>
          </a:prstGeom>
          <a:noFill/>
          <a:ln w="0">
            <a:noFill/>
          </a:ln>
        </p:spPr>
        <p:txBody>
          <a:bodyPr lIns="0" tIns="0" rIns="0" bIns="0" anchor="ctr">
            <a:noAutofit/>
          </a:bodyPr>
          <a:lstStyle/>
          <a:p>
            <a:pPr indent="0">
              <a:buNone/>
            </a:pPr>
            <a:r>
              <a:rPr lang="ru-RU" sz="2400" b="1" strike="noStrike" spc="-1">
                <a:solidFill>
                  <a:srgbClr val="C9211E"/>
                </a:solidFill>
                <a:latin typeface="Arial"/>
              </a:rPr>
              <a:t>Работы исполенные:</a:t>
            </a:r>
            <a:r>
              <a:rPr sz="1800"/>
              <a:t/>
            </a:r>
            <a:br>
              <a:rPr sz="1800"/>
            </a:br>
            <a:r>
              <a:rPr lang="ru-RU" sz="1800" b="0" strike="noStrike" spc="-1">
                <a:solidFill>
                  <a:srgbClr val="000000"/>
                </a:solidFill>
                <a:latin typeface="Arial"/>
              </a:rPr>
              <a:t>-производилась откачка воды илососом и мотопомпой,</a:t>
            </a:r>
            <a:r>
              <a:rPr sz="1800"/>
              <a:t/>
            </a:r>
            <a:br>
              <a:rPr sz="1800"/>
            </a:br>
            <a:r>
              <a:rPr lang="ru-RU" sz="1800" b="0" strike="noStrike" spc="-1">
                <a:solidFill>
                  <a:srgbClr val="000000"/>
                </a:solidFill>
                <a:latin typeface="Arial"/>
              </a:rPr>
              <a:t>-завозилась асфальтовая крошка для ремонта улиц,</a:t>
            </a:r>
            <a:r>
              <a:rPr sz="1800"/>
              <a:t/>
            </a:r>
            <a:br>
              <a:rPr sz="1800"/>
            </a:br>
            <a:r>
              <a:rPr lang="ru-RU" sz="1800" b="0" strike="noStrike" spc="-1">
                <a:solidFill>
                  <a:srgbClr val="000000"/>
                </a:solidFill>
                <a:latin typeface="Arial"/>
              </a:rPr>
              <a:t>-оканавливалась территория ТСН «Серебряный бор» в 10очереди,</a:t>
            </a:r>
            <a:r>
              <a:rPr sz="1800"/>
              <a:t/>
            </a:r>
            <a:br>
              <a:rPr sz="1800"/>
            </a:br>
            <a:r>
              <a:rPr lang="ru-RU" sz="1800" b="0" strike="noStrike" spc="-1">
                <a:solidFill>
                  <a:srgbClr val="000000"/>
                </a:solidFill>
                <a:latin typeface="Arial"/>
              </a:rPr>
              <a:t>-установлено часть  необходимых дорожных знаков и знаков к водоемам,</a:t>
            </a:r>
            <a:r>
              <a:rPr sz="1800"/>
              <a:t/>
            </a:r>
            <a:br>
              <a:rPr sz="1800"/>
            </a:br>
            <a:r>
              <a:rPr lang="ru-RU" sz="1800" b="0" strike="noStrike" spc="-1">
                <a:solidFill>
                  <a:srgbClr val="000000"/>
                </a:solidFill>
                <a:latin typeface="Arial"/>
              </a:rPr>
              <a:t>-проведен весенний субботник,</a:t>
            </a:r>
            <a:r>
              <a:rPr sz="1800"/>
              <a:t/>
            </a:r>
            <a:br>
              <a:rPr sz="1800"/>
            </a:br>
            <a:r>
              <a:rPr lang="ru-RU" sz="1800" b="0" strike="noStrike" spc="-1">
                <a:solidFill>
                  <a:srgbClr val="000000"/>
                </a:solidFill>
                <a:latin typeface="Arial"/>
              </a:rPr>
              <a:t>-покрашены скамеечки в остановочных комплексах и заборчик у правления,</a:t>
            </a:r>
            <a:r>
              <a:rPr sz="1800"/>
              <a:t/>
            </a:r>
            <a:br>
              <a:rPr sz="1800"/>
            </a:br>
            <a:r>
              <a:rPr lang="ru-RU" sz="1800" b="0" strike="noStrike" spc="-1">
                <a:solidFill>
                  <a:srgbClr val="000000"/>
                </a:solidFill>
                <a:latin typeface="Arial"/>
              </a:rPr>
              <a:t>-построена линия электропередач на ул.Тенистая,</a:t>
            </a:r>
            <a:r>
              <a:rPr sz="1800"/>
              <a:t/>
            </a:r>
            <a:br>
              <a:rPr sz="1800"/>
            </a:br>
            <a:r>
              <a:rPr lang="ru-RU" sz="1800" b="0" strike="noStrike" spc="-1">
                <a:solidFill>
                  <a:srgbClr val="000000"/>
                </a:solidFill>
                <a:latin typeface="Arial"/>
              </a:rPr>
              <a:t>-подготовлены под щебень ул.Курортная и Дачная,</a:t>
            </a:r>
            <a:r>
              <a:rPr sz="1800"/>
              <a:t/>
            </a:r>
            <a:br>
              <a:rPr sz="1800"/>
            </a:br>
            <a:r>
              <a:rPr lang="ru-RU" sz="1800" b="0" strike="noStrike" spc="-1">
                <a:solidFill>
                  <a:srgbClr val="000000"/>
                </a:solidFill>
                <a:latin typeface="Arial"/>
              </a:rPr>
              <a:t>-прогрейдированы (июнь) ул.ул.Урожайная, Ивановская, Приозерная, Союзная, Рябиновая, Сельская, Встречная  Малиновая,</a:t>
            </a:r>
            <a:r>
              <a:rPr sz="1800"/>
              <a:t/>
            </a:r>
            <a:br>
              <a:rPr sz="1800"/>
            </a:br>
            <a:r>
              <a:rPr lang="ru-RU" sz="1800" b="0" strike="noStrike" spc="-1">
                <a:solidFill>
                  <a:srgbClr val="000000"/>
                </a:solidFill>
                <a:latin typeface="Arial"/>
              </a:rPr>
              <a:t>-расширена площадь контейнерной мусорной площадки с устройством забора из профнастила и асфальтированием подъездных путей,</a:t>
            </a:r>
            <a:r>
              <a:rPr sz="1800"/>
              <a:t/>
            </a:r>
            <a:br>
              <a:rPr sz="1800"/>
            </a:br>
            <a:r>
              <a:rPr lang="ru-RU" sz="1800" b="0" strike="noStrike" spc="-1">
                <a:solidFill>
                  <a:srgbClr val="000000"/>
                </a:solidFill>
                <a:latin typeface="Arial"/>
              </a:rPr>
              <a:t>-восстановлена грунтощебнем ул.Главная и отсыпана щебнем,</a:t>
            </a:r>
            <a:r>
              <a:rPr sz="1800"/>
              <a:t/>
            </a:r>
            <a:br>
              <a:rPr sz="1800"/>
            </a:br>
            <a:r>
              <a:rPr lang="ru-RU" sz="1800" b="0" strike="noStrike" spc="-1">
                <a:solidFill>
                  <a:srgbClr val="000000"/>
                </a:solidFill>
                <a:latin typeface="Arial"/>
              </a:rPr>
              <a:t>-проведен ямочный ремонт срезкой ул.Ягодная, ул.Сиреневый бульвар, частично  ул.Исаковская, Сельская,</a:t>
            </a:r>
            <a:r>
              <a:rPr sz="1800"/>
              <a:t/>
            </a:r>
            <a:br>
              <a:rPr sz="1800"/>
            </a:br>
            <a:r>
              <a:rPr lang="ru-RU" sz="1800" b="0" strike="noStrike" spc="-1">
                <a:solidFill>
                  <a:srgbClr val="000000"/>
                </a:solidFill>
                <a:latin typeface="Arial"/>
              </a:rPr>
              <a:t>-построена в 10очереди недостающая противопожарная емкость,утеплена,</a:t>
            </a:r>
            <a:r>
              <a:rPr sz="1800"/>
              <a:t/>
            </a:r>
            <a:br>
              <a:rPr sz="1800"/>
            </a:br>
            <a:r>
              <a:rPr lang="ru-RU" sz="1800" b="0" strike="noStrike" spc="-1">
                <a:solidFill>
                  <a:srgbClr val="000000"/>
                </a:solidFill>
                <a:latin typeface="Arial"/>
              </a:rPr>
              <a:t>-отгрейдирована и отсыпана щебнем ул.Веселая,восстановлен шлагбаум,</a:t>
            </a:r>
            <a:r>
              <a:rPr sz="1800"/>
              <a:t/>
            </a:r>
            <a:br>
              <a:rPr sz="1800"/>
            </a:br>
            <a:r>
              <a:rPr lang="ru-RU" sz="1800" b="0" strike="noStrike" spc="-1">
                <a:solidFill>
                  <a:srgbClr val="000000"/>
                </a:solidFill>
                <a:latin typeface="Arial"/>
              </a:rPr>
              <a:t>-заасфальтирована ул.Центральная (5000кв.м), отсыпаны обочины,</a:t>
            </a:r>
            <a:r>
              <a:rPr sz="1800"/>
              <a:t/>
            </a:r>
            <a:br>
              <a:rPr sz="1800"/>
            </a:br>
            <a:r>
              <a:rPr lang="ru-RU" sz="1800" b="0" strike="noStrike" spc="-1">
                <a:solidFill>
                  <a:srgbClr val="000000"/>
                </a:solidFill>
                <a:latin typeface="Arial"/>
              </a:rPr>
              <a:t>-подготовлены дороги под щебень и срезку в 5очереди,</a:t>
            </a:r>
            <a:r>
              <a:rPr sz="1800"/>
              <a:t/>
            </a:r>
            <a:br>
              <a:rPr sz="1800"/>
            </a:br>
            <a:r>
              <a:rPr lang="ru-RU" sz="1800" b="0" strike="noStrike" spc="-1">
                <a:solidFill>
                  <a:srgbClr val="000000"/>
                </a:solidFill>
                <a:latin typeface="Arial"/>
              </a:rPr>
              <a:t>-отсыпаны щебнем ул.ул.Мирная, им.Ермака, Малиновая,</a:t>
            </a:r>
            <a:r>
              <a:rPr sz="1800"/>
              <a:t/>
            </a:r>
            <a:br>
              <a:rPr sz="1800"/>
            </a:br>
            <a:r>
              <a:rPr lang="ru-RU" sz="1800" b="0" strike="noStrike" spc="-1">
                <a:solidFill>
                  <a:srgbClr val="000000"/>
                </a:solidFill>
                <a:latin typeface="Arial"/>
              </a:rPr>
              <a:t>-отремонтировано освещение на ул.ул.Вишневая, Исаковская, Родниковая</a:t>
            </a:r>
            <a:r>
              <a:rPr sz="1800"/>
              <a:t/>
            </a:r>
            <a:br>
              <a:rPr sz="1800"/>
            </a:br>
            <a:r>
              <a:rPr lang="ru-RU" sz="1800" b="0" strike="noStrike" spc="-1">
                <a:solidFill>
                  <a:srgbClr val="000000"/>
                </a:solidFill>
                <a:latin typeface="Arial"/>
              </a:rPr>
              <a:t>-регулярно восстанавливалось оканавливание, закатанное соседними обществами.</a:t>
            </a:r>
            <a:r>
              <a:rPr sz="1800"/>
              <a:t/>
            </a:r>
            <a:br>
              <a:rPr sz="1800"/>
            </a:br>
            <a:endParaRPr lang="ru-RU" sz="1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4680"/>
            <a:ext cx="8228520" cy="704880"/>
          </a:xfrm>
          <a:prstGeom prst="rect">
            <a:avLst/>
          </a:prstGeom>
          <a:noFill/>
          <a:ln w="0">
            <a:noFill/>
          </a:ln>
        </p:spPr>
        <p:txBody>
          <a:bodyPr lIns="90000" tIns="45000" rIns="90000" bIns="45000" anchor="ctr">
            <a:normAutofit/>
          </a:bodyPr>
          <a:lstStyle/>
          <a:p>
            <a:pPr indent="0" algn="ctr">
              <a:lnSpc>
                <a:spcPct val="100000"/>
              </a:lnSpc>
              <a:buNone/>
              <a:tabLst>
                <a:tab pos="0" algn="l"/>
              </a:tabLst>
            </a:pPr>
            <a:r>
              <a:rPr lang="ru-RU" sz="3600" b="0" strike="noStrike" spc="-1">
                <a:solidFill>
                  <a:srgbClr val="000000"/>
                </a:solidFill>
                <a:latin typeface="Calibri"/>
              </a:rPr>
              <a:t>Статистика на 31.12.2023г</a:t>
            </a:r>
            <a:endParaRPr lang="ru-RU" sz="3600" b="0" strike="noStrike" spc="-1">
              <a:solidFill>
                <a:srgbClr val="000000"/>
              </a:solidFill>
              <a:latin typeface="Arial"/>
            </a:endParaRPr>
          </a:p>
        </p:txBody>
      </p:sp>
      <p:sp>
        <p:nvSpPr>
          <p:cNvPr id="250" name="PlaceHolder 2"/>
          <p:cNvSpPr>
            <a:spLocks noGrp="1"/>
          </p:cNvSpPr>
          <p:nvPr>
            <p:ph/>
          </p:nvPr>
        </p:nvSpPr>
        <p:spPr>
          <a:xfrm>
            <a:off x="457200" y="1052640"/>
            <a:ext cx="8228520" cy="5399640"/>
          </a:xfrm>
          <a:prstGeom prst="rect">
            <a:avLst/>
          </a:prstGeom>
          <a:noFill/>
          <a:ln w="0">
            <a:noFill/>
          </a:ln>
        </p:spPr>
        <p:txBody>
          <a:bodyPr lIns="90000" tIns="45000" rIns="90000" bIns="45000" anchor="t">
            <a:normAutofit fontScale="80000" lnSpcReduction="10000"/>
          </a:bodyPr>
          <a:lstStyle/>
          <a:p>
            <a:pPr marL="343080" indent="-343080">
              <a:lnSpc>
                <a:spcPct val="100000"/>
              </a:lnSpc>
              <a:spcBef>
                <a:spcPts val="660"/>
              </a:spcBef>
              <a:buClr>
                <a:srgbClr val="000000"/>
              </a:buClr>
              <a:buFont typeface="Arial"/>
              <a:buChar char="•"/>
            </a:pPr>
            <a:r>
              <a:rPr lang="ru-RU" sz="3300" b="0" strike="noStrike" spc="-1">
                <a:solidFill>
                  <a:srgbClr val="000000"/>
                </a:solidFill>
                <a:latin typeface="Calibri"/>
              </a:rPr>
              <a:t>Количество участков в ТСН– </a:t>
            </a:r>
            <a:r>
              <a:rPr lang="ru-RU" sz="3300" b="1" strike="noStrike" spc="-1">
                <a:solidFill>
                  <a:srgbClr val="000000"/>
                </a:solidFill>
                <a:latin typeface="Calibri"/>
              </a:rPr>
              <a:t>1380 </a:t>
            </a:r>
            <a:r>
              <a:rPr lang="ru-RU" sz="3300" b="0" strike="noStrike" spc="-1">
                <a:solidFill>
                  <a:srgbClr val="000000"/>
                </a:solidFill>
                <a:latin typeface="Calibri"/>
              </a:rPr>
              <a:t>участка. </a:t>
            </a:r>
            <a:endParaRPr lang="ru-RU" sz="3300" b="0" strike="noStrike" spc="-1">
              <a:solidFill>
                <a:srgbClr val="000000"/>
              </a:solidFill>
              <a:latin typeface="Arial"/>
            </a:endParaRPr>
          </a:p>
          <a:p>
            <a:pPr marL="343080" indent="-343080">
              <a:lnSpc>
                <a:spcPct val="100000"/>
              </a:lnSpc>
              <a:spcBef>
                <a:spcPts val="660"/>
              </a:spcBef>
              <a:buClr>
                <a:srgbClr val="000000"/>
              </a:buClr>
              <a:buFont typeface="Arial"/>
              <a:buChar char="•"/>
            </a:pPr>
            <a:r>
              <a:rPr lang="ru-RU" sz="3300" b="0" strike="noStrike" spc="-1">
                <a:solidFill>
                  <a:srgbClr val="000000"/>
                </a:solidFill>
                <a:latin typeface="Calibri"/>
              </a:rPr>
              <a:t>Количество освоенных участков– 80 % от общего количества.</a:t>
            </a:r>
            <a:endParaRPr lang="ru-RU" sz="3300" b="0" strike="noStrike" spc="-1">
              <a:solidFill>
                <a:srgbClr val="000000"/>
              </a:solidFill>
              <a:latin typeface="Arial"/>
            </a:endParaRPr>
          </a:p>
          <a:p>
            <a:pPr marL="343080" indent="-343080">
              <a:lnSpc>
                <a:spcPct val="100000"/>
              </a:lnSpc>
              <a:spcBef>
                <a:spcPts val="660"/>
              </a:spcBef>
              <a:buClr>
                <a:srgbClr val="000000"/>
              </a:buClr>
              <a:buFont typeface="Arial"/>
              <a:buChar char="•"/>
            </a:pPr>
            <a:r>
              <a:rPr lang="ru-RU" sz="3300" b="0" strike="noStrike" spc="-1">
                <a:solidFill>
                  <a:srgbClr val="000000"/>
                </a:solidFill>
                <a:latin typeface="Calibri"/>
              </a:rPr>
              <a:t>Количество членов ТСН– </a:t>
            </a:r>
            <a:r>
              <a:rPr lang="ru-RU" sz="3300" b="1" strike="noStrike" spc="-1">
                <a:solidFill>
                  <a:srgbClr val="000000"/>
                </a:solidFill>
                <a:latin typeface="Calibri"/>
              </a:rPr>
              <a:t>958 </a:t>
            </a:r>
            <a:r>
              <a:rPr lang="ru-RU" sz="3300" b="0" strike="noStrike" spc="-1">
                <a:solidFill>
                  <a:srgbClr val="000000"/>
                </a:solidFill>
                <a:latin typeface="Calibri"/>
              </a:rPr>
              <a:t>человек.</a:t>
            </a:r>
            <a:endParaRPr lang="ru-RU" sz="3300" b="0" strike="noStrike" spc="-1">
              <a:solidFill>
                <a:srgbClr val="000000"/>
              </a:solidFill>
              <a:latin typeface="Arial"/>
            </a:endParaRPr>
          </a:p>
          <a:p>
            <a:pPr marL="343080" indent="-343080">
              <a:lnSpc>
                <a:spcPct val="100000"/>
              </a:lnSpc>
              <a:spcBef>
                <a:spcPts val="660"/>
              </a:spcBef>
              <a:buClr>
                <a:srgbClr val="000000"/>
              </a:buClr>
              <a:buFont typeface="Arial"/>
              <a:buChar char="•"/>
            </a:pPr>
            <a:r>
              <a:rPr lang="ru-RU" sz="3300" b="0" strike="noStrike" spc="-1">
                <a:solidFill>
                  <a:srgbClr val="000000"/>
                </a:solidFill>
                <a:latin typeface="Calibri"/>
              </a:rPr>
              <a:t>Количество дачников, ведущих хозяйство </a:t>
            </a:r>
            <a:endParaRPr lang="ru-RU" sz="3300" b="0" strike="noStrike" spc="-1">
              <a:solidFill>
                <a:srgbClr val="000000"/>
              </a:solidFill>
              <a:latin typeface="Arial"/>
            </a:endParaRPr>
          </a:p>
          <a:p>
            <a:pPr marL="343080" indent="-343080">
              <a:lnSpc>
                <a:spcPct val="100000"/>
              </a:lnSpc>
              <a:spcBef>
                <a:spcPts val="660"/>
              </a:spcBef>
              <a:buClr>
                <a:srgbClr val="000000"/>
              </a:buClr>
              <a:buFont typeface="Arial"/>
              <a:buChar char="•"/>
            </a:pPr>
            <a:r>
              <a:rPr lang="ru-RU" sz="3300" b="0" strike="noStrike" spc="-1">
                <a:solidFill>
                  <a:srgbClr val="000000"/>
                </a:solidFill>
                <a:latin typeface="Calibri"/>
              </a:rPr>
              <a:t>в индивидуальном порядке– </a:t>
            </a:r>
            <a:r>
              <a:rPr lang="ru-RU" sz="3300" b="1" strike="noStrike" spc="-1">
                <a:solidFill>
                  <a:srgbClr val="000000"/>
                </a:solidFill>
                <a:latin typeface="Calibri"/>
              </a:rPr>
              <a:t>294 </a:t>
            </a:r>
            <a:r>
              <a:rPr lang="ru-RU" sz="3300" b="0" strike="noStrike" spc="-1">
                <a:solidFill>
                  <a:srgbClr val="000000"/>
                </a:solidFill>
                <a:latin typeface="Calibri"/>
              </a:rPr>
              <a:t>человека.</a:t>
            </a:r>
            <a:endParaRPr lang="ru-RU" sz="3300" b="0" strike="noStrike" spc="-1">
              <a:solidFill>
                <a:srgbClr val="000000"/>
              </a:solidFill>
              <a:latin typeface="Arial"/>
            </a:endParaRPr>
          </a:p>
          <a:p>
            <a:pPr marL="343080" indent="-343080">
              <a:lnSpc>
                <a:spcPct val="100000"/>
              </a:lnSpc>
              <a:spcBef>
                <a:spcPts val="660"/>
              </a:spcBef>
              <a:buClr>
                <a:srgbClr val="000000"/>
              </a:buClr>
              <a:buFont typeface="Arial"/>
              <a:buChar char="•"/>
            </a:pPr>
            <a:r>
              <a:rPr lang="ru-RU" sz="3300" b="0" strike="noStrike" spc="-1">
                <a:solidFill>
                  <a:srgbClr val="000000"/>
                </a:solidFill>
                <a:latin typeface="Calibri"/>
              </a:rPr>
              <a:t>Протяженность дорог в ТСН- </a:t>
            </a:r>
            <a:r>
              <a:rPr lang="ru-RU" sz="3300" b="1" strike="noStrike" spc="-1">
                <a:solidFill>
                  <a:srgbClr val="000000"/>
                </a:solidFill>
                <a:latin typeface="Calibri"/>
              </a:rPr>
              <a:t>38 </a:t>
            </a:r>
            <a:r>
              <a:rPr lang="ru-RU" sz="3300" b="0" strike="noStrike" spc="-1">
                <a:solidFill>
                  <a:srgbClr val="000000"/>
                </a:solidFill>
                <a:latin typeface="Calibri"/>
              </a:rPr>
              <a:t>км.</a:t>
            </a:r>
            <a:endParaRPr lang="ru-RU" sz="3300" b="0" strike="noStrike" spc="-1">
              <a:solidFill>
                <a:srgbClr val="000000"/>
              </a:solidFill>
              <a:latin typeface="Arial"/>
            </a:endParaRPr>
          </a:p>
          <a:p>
            <a:pPr marL="343080" indent="-343080">
              <a:lnSpc>
                <a:spcPct val="100000"/>
              </a:lnSpc>
              <a:spcBef>
                <a:spcPts val="660"/>
              </a:spcBef>
              <a:buClr>
                <a:srgbClr val="000000"/>
              </a:buClr>
              <a:buFont typeface="Arial"/>
              <a:buChar char="•"/>
            </a:pPr>
            <a:r>
              <a:rPr lang="ru-RU" sz="3300" b="0" strike="noStrike" spc="-1">
                <a:solidFill>
                  <a:srgbClr val="000000"/>
                </a:solidFill>
                <a:latin typeface="Calibri"/>
              </a:rPr>
              <a:t>Дорог, принадлежащих ТСН «Серебряный бор» -13,659га     (в 1,2,4,6,7,8 очередях с  общей кадастровой стоимостью-32052112,78руб.). Дороги 3,5,10,11оч-в бессрочной аренде.</a:t>
            </a:r>
            <a:endParaRPr lang="ru-RU" sz="3300" b="0" strike="noStrike" spc="-1">
              <a:solidFill>
                <a:srgbClr val="000000"/>
              </a:solidFill>
              <a:latin typeface="Arial"/>
            </a:endParaRPr>
          </a:p>
          <a:p>
            <a:pPr marL="343080" indent="-343080">
              <a:lnSpc>
                <a:spcPct val="100000"/>
              </a:lnSpc>
              <a:spcBef>
                <a:spcPts val="641"/>
              </a:spcBef>
              <a:buClr>
                <a:srgbClr val="000000"/>
              </a:buClr>
              <a:buFont typeface="Arial"/>
              <a:buChar char="•"/>
            </a:pPr>
            <a:r>
              <a:rPr lang="ru-RU" sz="3200" b="0" strike="noStrike" spc="-1">
                <a:solidFill>
                  <a:srgbClr val="000000"/>
                </a:solidFill>
                <a:latin typeface="Calibri"/>
              </a:rPr>
              <a:t> </a:t>
            </a:r>
            <a:endParaRPr lang="ru-RU" sz="3200" b="0" strike="noStrike" spc="-1">
              <a:solidFill>
                <a:srgbClr val="000000"/>
              </a:solidFill>
              <a:latin typeface="Arial"/>
            </a:endParaRPr>
          </a:p>
          <a:p>
            <a:pPr indent="0">
              <a:lnSpc>
                <a:spcPct val="100000"/>
              </a:lnSpc>
              <a:spcBef>
                <a:spcPts val="641"/>
              </a:spcBef>
              <a:buNone/>
              <a:tabLst>
                <a:tab pos="0" algn="l"/>
              </a:tabLst>
            </a:pPr>
            <a:endParaRPr lang="ru-RU" sz="32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4680"/>
            <a:ext cx="8228520" cy="6177600"/>
          </a:xfrm>
          <a:prstGeom prst="rect">
            <a:avLst/>
          </a:prstGeom>
          <a:noFill/>
          <a:ln w="0">
            <a:noFill/>
          </a:ln>
        </p:spPr>
        <p:txBody>
          <a:bodyPr lIns="0" tIns="0" rIns="0" bIns="0" anchor="ctr">
            <a:normAutofit fontScale="90000"/>
          </a:bodyPr>
          <a:lstStyle/>
          <a:p>
            <a:pPr indent="0">
              <a:lnSpc>
                <a:spcPct val="100000"/>
              </a:lnSpc>
              <a:buNone/>
              <a:tabLst>
                <a:tab pos="0" algn="l"/>
              </a:tabLst>
            </a:pPr>
            <a:r>
              <a:rPr lang="ru-RU" sz="3200" b="1" i="1" strike="noStrike" spc="-1" dirty="0">
                <a:solidFill>
                  <a:srgbClr val="000000"/>
                </a:solidFill>
                <a:latin typeface="Calibri"/>
              </a:rPr>
              <a:t>ФАКТИЧЕСКИЕ  СТАТЬИ ЗАТРАТ </a:t>
            </a:r>
            <a:r>
              <a:rPr lang="ru-RU" sz="3200" b="0" strike="noStrike" spc="-1" dirty="0">
                <a:solidFill>
                  <a:srgbClr val="000000"/>
                </a:solidFill>
                <a:latin typeface="Calibri"/>
              </a:rPr>
              <a:t> </a:t>
            </a:r>
            <a:r>
              <a:rPr lang="ru-RU" sz="3200" b="1" i="1" strike="noStrike" spc="-1" dirty="0">
                <a:solidFill>
                  <a:srgbClr val="000000"/>
                </a:solidFill>
                <a:latin typeface="Calibri"/>
              </a:rPr>
              <a:t>СУММА  (РУБ.)</a:t>
            </a:r>
            <a:r>
              <a:rPr sz="3200" dirty="0"/>
              <a:t/>
            </a:r>
            <a:br>
              <a:rPr sz="3200" dirty="0"/>
            </a:br>
            <a:r>
              <a:rPr sz="3200" dirty="0"/>
              <a:t/>
            </a:r>
            <a:br>
              <a:rPr sz="3200" dirty="0"/>
            </a:br>
            <a:r>
              <a:rPr lang="ru-RU" sz="3200" b="0" strike="noStrike" spc="-1" dirty="0">
                <a:solidFill>
                  <a:srgbClr val="000000"/>
                </a:solidFill>
                <a:latin typeface="Calibri"/>
              </a:rPr>
              <a:t> 1. ОПЛАТА  ТРУДА -  </a:t>
            </a:r>
            <a:r>
              <a:rPr lang="ru-RU" sz="3200" b="1" strike="noStrike" spc="-1" dirty="0" smtClean="0">
                <a:solidFill>
                  <a:srgbClr val="000000"/>
                </a:solidFill>
                <a:latin typeface="Calibri"/>
              </a:rPr>
              <a:t>1 624 513,23 </a:t>
            </a:r>
            <a:r>
              <a:rPr lang="ru-RU" sz="3200" b="0" strike="noStrike" spc="-1" dirty="0" smtClean="0">
                <a:solidFill>
                  <a:srgbClr val="000000"/>
                </a:solidFill>
                <a:latin typeface="Calibri"/>
              </a:rPr>
              <a:t>руб.,</a:t>
            </a:r>
            <a:r>
              <a:rPr sz="3200" dirty="0"/>
              <a:t/>
            </a:r>
            <a:br>
              <a:rPr sz="3200" dirty="0"/>
            </a:br>
            <a:r>
              <a:rPr lang="ru-RU" sz="3200" b="0" strike="noStrike" spc="-1" dirty="0">
                <a:solidFill>
                  <a:srgbClr val="000000"/>
                </a:solidFill>
                <a:latin typeface="Calibri"/>
              </a:rPr>
              <a:t> 2. НАЛОГИ ПО ВСЕМ УРОВНЯМ </a:t>
            </a:r>
            <a:r>
              <a:rPr lang="ru-RU" sz="3200" b="0" strike="noStrike" spc="-1" dirty="0" smtClean="0">
                <a:solidFill>
                  <a:srgbClr val="000000"/>
                </a:solidFill>
                <a:latin typeface="Calibri"/>
              </a:rPr>
              <a:t>– </a:t>
            </a:r>
            <a:r>
              <a:rPr lang="ru-RU" sz="3200" b="1" strike="noStrike" spc="-1" dirty="0" smtClean="0">
                <a:solidFill>
                  <a:srgbClr val="000000"/>
                </a:solidFill>
                <a:latin typeface="Calibri"/>
              </a:rPr>
              <a:t>2 544 420,50</a:t>
            </a:r>
            <a:r>
              <a:rPr lang="ru-RU" sz="3200" b="0" strike="noStrike" spc="-1" dirty="0" smtClean="0">
                <a:solidFill>
                  <a:srgbClr val="000000"/>
                </a:solidFill>
                <a:latin typeface="Calibri"/>
              </a:rPr>
              <a:t>руб., </a:t>
            </a:r>
            <a:r>
              <a:rPr sz="3200" dirty="0"/>
              <a:t/>
            </a:r>
            <a:br>
              <a:rPr sz="3200" dirty="0"/>
            </a:br>
            <a:r>
              <a:rPr lang="ru-RU" sz="3200" b="0" strike="noStrike" spc="-1" dirty="0">
                <a:solidFill>
                  <a:srgbClr val="000000"/>
                </a:solidFill>
                <a:latin typeface="Calibri"/>
              </a:rPr>
              <a:t>3. ЮРИДИЧЕСКИЕ  РАСХОДЫ -  </a:t>
            </a:r>
            <a:r>
              <a:rPr lang="ru-RU" sz="3200" b="1" strike="noStrike" spc="-1" dirty="0" smtClean="0">
                <a:solidFill>
                  <a:srgbClr val="000000"/>
                </a:solidFill>
                <a:latin typeface="Calibri"/>
              </a:rPr>
              <a:t>265 000,00 </a:t>
            </a:r>
            <a:r>
              <a:rPr lang="ru-RU" sz="3200" b="0" strike="noStrike" spc="-1" dirty="0" smtClean="0">
                <a:solidFill>
                  <a:srgbClr val="000000"/>
                </a:solidFill>
                <a:latin typeface="Calibri"/>
              </a:rPr>
              <a:t>руб.</a:t>
            </a:r>
            <a:r>
              <a:rPr sz="3200" dirty="0"/>
              <a:t/>
            </a:r>
            <a:br>
              <a:rPr sz="3200" dirty="0"/>
            </a:br>
            <a:r>
              <a:rPr lang="ru-RU" sz="3200" b="0" strike="noStrike" spc="-1" dirty="0">
                <a:solidFill>
                  <a:srgbClr val="000000"/>
                </a:solidFill>
                <a:latin typeface="Calibri"/>
              </a:rPr>
              <a:t>4. ВЫПЛАТА  БЫВШЕМУ  СОТРУДНИКУ  ПО  РЕШЕНИЮ СУДА -  </a:t>
            </a:r>
            <a:r>
              <a:rPr lang="ru-RU" sz="3200" b="1" strike="noStrike" spc="-1" dirty="0" smtClean="0">
                <a:solidFill>
                  <a:srgbClr val="000000"/>
                </a:solidFill>
                <a:latin typeface="Calibri"/>
              </a:rPr>
              <a:t>203 611,47</a:t>
            </a:r>
            <a:r>
              <a:rPr lang="ru-RU" sz="3200" b="0" strike="noStrike" spc="-1" dirty="0" smtClean="0">
                <a:solidFill>
                  <a:srgbClr val="000000"/>
                </a:solidFill>
                <a:latin typeface="Calibri"/>
              </a:rPr>
              <a:t>руб. </a:t>
            </a:r>
            <a:r>
              <a:rPr sz="3200" dirty="0"/>
              <a:t/>
            </a:r>
            <a:br>
              <a:rPr sz="3200" dirty="0"/>
            </a:br>
            <a:r>
              <a:rPr lang="ru-RU" sz="3200" b="0" strike="noStrike" spc="-1" dirty="0">
                <a:solidFill>
                  <a:srgbClr val="000000"/>
                </a:solidFill>
                <a:latin typeface="Calibri"/>
              </a:rPr>
              <a:t>5. РАСХОДЫ  ПО  САЙТУ -</a:t>
            </a:r>
            <a:r>
              <a:rPr lang="ru-RU" sz="3200" b="1" strike="noStrike" spc="-1" dirty="0" smtClean="0">
                <a:solidFill>
                  <a:srgbClr val="000000"/>
                </a:solidFill>
                <a:latin typeface="Calibri"/>
              </a:rPr>
              <a:t>141 000,00 </a:t>
            </a:r>
            <a:r>
              <a:rPr lang="ru-RU" sz="3200" b="1" strike="noStrike" spc="-1" dirty="0" err="1" smtClean="0">
                <a:solidFill>
                  <a:srgbClr val="000000"/>
                </a:solidFill>
                <a:latin typeface="Calibri"/>
              </a:rPr>
              <a:t>руб</a:t>
            </a:r>
            <a:r>
              <a:rPr lang="ru-RU" sz="3200" b="0" strike="noStrike" spc="-1" dirty="0" smtClean="0">
                <a:solidFill>
                  <a:srgbClr val="000000"/>
                </a:solidFill>
                <a:latin typeface="Calibri"/>
              </a:rPr>
              <a:t> .(</a:t>
            </a:r>
            <a:r>
              <a:rPr lang="ru-RU" sz="3200" b="0" strike="noStrike" spc="-1" dirty="0">
                <a:solidFill>
                  <a:srgbClr val="000000"/>
                </a:solidFill>
                <a:latin typeface="Calibri"/>
              </a:rPr>
              <a:t>долг по старому сайту 2месяца, изготовление нового, расход по жалобе собственника</a:t>
            </a:r>
            <a:r>
              <a:rPr lang="ru-RU" sz="2800" b="0" strike="noStrike" spc="-1" dirty="0">
                <a:solidFill>
                  <a:srgbClr val="000000"/>
                </a:solidFill>
                <a:latin typeface="Calibri"/>
              </a:rPr>
              <a:t> </a:t>
            </a:r>
            <a:r>
              <a:rPr lang="ru-RU" sz="3100" b="1" strike="noStrike" spc="-1" dirty="0" smtClean="0">
                <a:solidFill>
                  <a:srgbClr val="000000"/>
                </a:solidFill>
                <a:latin typeface="Calibri"/>
              </a:rPr>
              <a:t>61 000,00 </a:t>
            </a:r>
            <a:r>
              <a:rPr lang="ru-RU" sz="3200" b="1" strike="noStrike" spc="-1" dirty="0" smtClean="0">
                <a:solidFill>
                  <a:srgbClr val="000000"/>
                </a:solidFill>
                <a:latin typeface="Calibri"/>
              </a:rPr>
              <a:t>руб. </a:t>
            </a:r>
            <a:r>
              <a:rPr lang="ru-RU" sz="3200" b="1" strike="noStrike" spc="-1" dirty="0">
                <a:solidFill>
                  <a:srgbClr val="000000"/>
                </a:solidFill>
                <a:latin typeface="Calibri"/>
              </a:rPr>
              <a:t>оплачено из взносов</a:t>
            </a:r>
            <a:r>
              <a:rPr lang="ru-RU" sz="3200" b="0" strike="noStrike" spc="-1" dirty="0">
                <a:solidFill>
                  <a:srgbClr val="000000"/>
                </a:solidFill>
                <a:latin typeface="Calibri"/>
              </a:rPr>
              <a:t>  + </a:t>
            </a:r>
            <a:r>
              <a:rPr lang="ru-RU" sz="2800" b="0" strike="noStrike" spc="-1" dirty="0">
                <a:solidFill>
                  <a:srgbClr val="000000"/>
                </a:solidFill>
                <a:latin typeface="Calibri"/>
              </a:rPr>
              <a:t>ведение </a:t>
            </a:r>
            <a:r>
              <a:rPr lang="ru-RU" sz="2700" b="0" strike="noStrike" spc="-1" dirty="0">
                <a:solidFill>
                  <a:srgbClr val="000000"/>
                </a:solidFill>
                <a:latin typeface="Calibri"/>
              </a:rPr>
              <a:t>нового, абонентская плата, техобслуживание за </a:t>
            </a:r>
            <a:r>
              <a:rPr lang="ru-RU" sz="2800" b="1" strike="noStrike" spc="-1" dirty="0" smtClean="0">
                <a:solidFill>
                  <a:srgbClr val="FF0000"/>
                </a:solidFill>
                <a:latin typeface="Calibri"/>
              </a:rPr>
              <a:t>80 000,00 </a:t>
            </a:r>
            <a:r>
              <a:rPr lang="ru-RU" sz="2800" b="0" strike="noStrike" spc="-1" dirty="0">
                <a:solidFill>
                  <a:srgbClr val="000000"/>
                </a:solidFill>
                <a:latin typeface="Calibri"/>
              </a:rPr>
              <a:t>руб.</a:t>
            </a:r>
            <a:r>
              <a:rPr lang="ru-RU" sz="2800" b="1" strike="noStrike" spc="-1" dirty="0">
                <a:solidFill>
                  <a:srgbClr val="000000"/>
                </a:solidFill>
                <a:latin typeface="Calibri"/>
              </a:rPr>
              <a:t> </a:t>
            </a:r>
            <a:r>
              <a:rPr lang="ru-RU" sz="2800" b="1" strike="noStrike" spc="-1" dirty="0" smtClean="0">
                <a:solidFill>
                  <a:srgbClr val="000000"/>
                </a:solidFill>
                <a:latin typeface="Calibri"/>
              </a:rPr>
              <a:t>–</a:t>
            </a:r>
            <a:br>
              <a:rPr lang="ru-RU" sz="2800" b="1" strike="noStrike" spc="-1" dirty="0" smtClean="0">
                <a:solidFill>
                  <a:srgbClr val="000000"/>
                </a:solidFill>
                <a:latin typeface="Calibri"/>
              </a:rPr>
            </a:br>
            <a:r>
              <a:rPr lang="ru-RU" sz="2800" b="0" strike="noStrike" spc="-1" dirty="0" smtClean="0">
                <a:solidFill>
                  <a:srgbClr val="000000"/>
                </a:solidFill>
                <a:latin typeface="Calibri"/>
              </a:rPr>
              <a:t>за </a:t>
            </a:r>
            <a:r>
              <a:rPr lang="ru-RU" sz="2800" b="0" strike="noStrike" spc="-1" dirty="0">
                <a:solidFill>
                  <a:srgbClr val="000000"/>
                </a:solidFill>
                <a:latin typeface="Calibri"/>
              </a:rPr>
              <a:t>счет</a:t>
            </a:r>
            <a:r>
              <a:rPr lang="ru-RU" sz="2800" b="1" strike="noStrike" spc="-1" dirty="0">
                <a:solidFill>
                  <a:srgbClr val="000000"/>
                </a:solidFill>
                <a:latin typeface="Calibri"/>
              </a:rPr>
              <a:t> ИНВЕСТОРА )</a:t>
            </a:r>
            <a:r>
              <a:rPr sz="2800" dirty="0"/>
              <a:t/>
            </a:r>
            <a:br>
              <a:rPr sz="2800" dirty="0"/>
            </a:br>
            <a:endParaRPr lang="ru-RU" sz="2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p:cNvSpPr>
          <p:nvPr>
            <p:ph type="subTitle"/>
          </p:nvPr>
        </p:nvSpPr>
        <p:spPr>
          <a:xfrm>
            <a:off x="457200" y="273600"/>
            <a:ext cx="8228880" cy="5307480"/>
          </a:xfrm>
          <a:prstGeom prst="rect">
            <a:avLst/>
          </a:prstGeom>
          <a:noFill/>
          <a:ln w="0">
            <a:noFill/>
          </a:ln>
        </p:spPr>
        <p:txBody>
          <a:bodyPr lIns="0" tIns="0" rIns="0" bIns="0" anchor="ctr">
            <a:noAutofit/>
          </a:bodyPr>
          <a:lstStyle/>
          <a:p>
            <a:pPr>
              <a:lnSpc>
                <a:spcPct val="100000"/>
              </a:lnSpc>
            </a:pPr>
            <a:r>
              <a:rPr lang="ru-RU" sz="2800" b="0" strike="noStrike" spc="-1" dirty="0">
                <a:solidFill>
                  <a:srgbClr val="000000"/>
                </a:solidFill>
                <a:latin typeface="Calibri"/>
              </a:rPr>
              <a:t>6. РАСХОДЫ  ПО  РАБОТЕ  ТЕХНИКИ НА  ТЕРРИТОРИИ ТСН  - </a:t>
            </a:r>
            <a:r>
              <a:rPr lang="ru-RU" sz="2800" b="1" u="sng" strike="noStrike" spc="-1" dirty="0" smtClean="0">
                <a:solidFill>
                  <a:srgbClr val="000000"/>
                </a:solidFill>
                <a:latin typeface="Calibri"/>
              </a:rPr>
              <a:t>2 075 687,00 </a:t>
            </a:r>
            <a:r>
              <a:rPr lang="ru-RU" sz="2800" b="0" u="sng" strike="noStrike" spc="-1" dirty="0" smtClean="0">
                <a:solidFill>
                  <a:srgbClr val="000000"/>
                </a:solidFill>
                <a:latin typeface="Calibri"/>
              </a:rPr>
              <a:t>руб</a:t>
            </a:r>
            <a:r>
              <a:rPr lang="ru-RU" sz="2800" b="0" strike="noStrike" spc="-1" dirty="0" smtClean="0">
                <a:solidFill>
                  <a:srgbClr val="000000"/>
                </a:solidFill>
                <a:latin typeface="Calibri"/>
              </a:rPr>
              <a:t>.( </a:t>
            </a:r>
            <a:r>
              <a:rPr lang="ru-RU" sz="2800" b="0" strike="noStrike" spc="-1" dirty="0">
                <a:solidFill>
                  <a:srgbClr val="000000"/>
                </a:solidFill>
                <a:latin typeface="Calibri"/>
              </a:rPr>
              <a:t>в счет взносов </a:t>
            </a:r>
            <a:r>
              <a:rPr lang="ru-RU" sz="2800" b="0" strike="noStrike" spc="-1" dirty="0" smtClean="0">
                <a:solidFill>
                  <a:srgbClr val="000000"/>
                </a:solidFill>
                <a:latin typeface="Calibri"/>
              </a:rPr>
              <a:t>– </a:t>
            </a:r>
            <a:r>
              <a:rPr lang="ru-RU" sz="2800" b="1" strike="noStrike" spc="-1" dirty="0" smtClean="0">
                <a:solidFill>
                  <a:srgbClr val="000000"/>
                </a:solidFill>
                <a:latin typeface="Calibri"/>
              </a:rPr>
              <a:t>1 643 086,00</a:t>
            </a:r>
            <a:r>
              <a:rPr lang="ru-RU" sz="2800" b="0" strike="noStrike" spc="-1" dirty="0" smtClean="0">
                <a:solidFill>
                  <a:srgbClr val="000000"/>
                </a:solidFill>
                <a:latin typeface="Calibri"/>
              </a:rPr>
              <a:t> руб.  </a:t>
            </a:r>
            <a:r>
              <a:rPr lang="ru-RU" sz="2800" b="0" strike="noStrike" spc="-1" dirty="0">
                <a:solidFill>
                  <a:srgbClr val="000000"/>
                </a:solidFill>
                <a:latin typeface="Calibri"/>
              </a:rPr>
              <a:t>+ </a:t>
            </a:r>
            <a:r>
              <a:rPr lang="ru-RU" sz="2400" b="1" strike="noStrike" spc="-1" dirty="0">
                <a:solidFill>
                  <a:srgbClr val="000000"/>
                </a:solidFill>
                <a:latin typeface="Calibri"/>
              </a:rPr>
              <a:t>ДОПОЛНИТЕЛЬНО ЗА СЧЕТ ИНВЕСТОРА</a:t>
            </a:r>
            <a:r>
              <a:rPr lang="ru-RU" sz="2400" b="0" strike="noStrike" spc="-1" dirty="0">
                <a:solidFill>
                  <a:srgbClr val="000000"/>
                </a:solidFill>
                <a:latin typeface="Calibri"/>
              </a:rPr>
              <a:t>: равнение щебня фронтальным погрузчиком</a:t>
            </a:r>
            <a:r>
              <a:rPr lang="ru-RU" sz="2400" b="1" strike="noStrike" spc="-1" dirty="0">
                <a:solidFill>
                  <a:srgbClr val="000000"/>
                </a:solidFill>
                <a:latin typeface="Calibri"/>
              </a:rPr>
              <a:t> на </a:t>
            </a:r>
            <a:r>
              <a:rPr lang="ru-RU" sz="2400" b="1" strike="noStrike" spc="-1" dirty="0" smtClean="0">
                <a:solidFill>
                  <a:srgbClr val="FF0000"/>
                </a:solidFill>
                <a:latin typeface="Calibri"/>
              </a:rPr>
              <a:t>387 500,00 руб.</a:t>
            </a:r>
            <a:r>
              <a:rPr lang="ru-RU" sz="2400" b="1" strike="noStrike" spc="-1" dirty="0" smtClean="0">
                <a:solidFill>
                  <a:srgbClr val="000000"/>
                </a:solidFill>
                <a:latin typeface="Calibri"/>
              </a:rPr>
              <a:t>  </a:t>
            </a:r>
            <a:r>
              <a:rPr lang="ru-RU" sz="2800" b="0" strike="noStrike" spc="-1" dirty="0">
                <a:solidFill>
                  <a:srgbClr val="000000"/>
                </a:solidFill>
                <a:latin typeface="Calibri"/>
              </a:rPr>
              <a:t>за  155часов </a:t>
            </a:r>
            <a:r>
              <a:rPr lang="ru-RU" sz="2800" b="1" strike="noStrike" spc="-1" dirty="0">
                <a:solidFill>
                  <a:srgbClr val="000000"/>
                </a:solidFill>
                <a:latin typeface="Calibri"/>
              </a:rPr>
              <a:t> + </a:t>
            </a:r>
            <a:r>
              <a:rPr lang="ru-RU" sz="2800" b="0" strike="noStrike" spc="-1" dirty="0">
                <a:solidFill>
                  <a:srgbClr val="000000"/>
                </a:solidFill>
                <a:latin typeface="Calibri"/>
              </a:rPr>
              <a:t>весенняя откачка воды с подтопленных мест на </a:t>
            </a:r>
            <a:r>
              <a:rPr lang="ru-RU" sz="2400" b="1" strike="noStrike" spc="-1" dirty="0" smtClean="0">
                <a:solidFill>
                  <a:srgbClr val="FF0000"/>
                </a:solidFill>
                <a:latin typeface="Calibri"/>
              </a:rPr>
              <a:t>24 700,00 </a:t>
            </a:r>
            <a:r>
              <a:rPr lang="ru-RU" sz="2800" b="0" strike="noStrike" spc="-1" dirty="0" smtClean="0">
                <a:solidFill>
                  <a:srgbClr val="000000"/>
                </a:solidFill>
                <a:latin typeface="Calibri"/>
              </a:rPr>
              <a:t>руб. </a:t>
            </a:r>
            <a:r>
              <a:rPr lang="ru-RU" sz="2800" b="0" strike="noStrike" spc="-1" dirty="0">
                <a:solidFill>
                  <a:srgbClr val="000000"/>
                </a:solidFill>
                <a:latin typeface="Calibri"/>
              </a:rPr>
              <a:t>+ посыпка соли на дороги </a:t>
            </a:r>
            <a:r>
              <a:rPr lang="ru-RU" sz="2800" b="0" strike="noStrike" spc="-1" dirty="0" smtClean="0">
                <a:solidFill>
                  <a:srgbClr val="000000"/>
                </a:solidFill>
                <a:latin typeface="Calibri"/>
              </a:rPr>
              <a:t>           2 тонны-</a:t>
            </a:r>
            <a:r>
              <a:rPr lang="ru-RU" sz="2400" b="1" strike="noStrike" spc="-1" dirty="0" smtClean="0">
                <a:solidFill>
                  <a:srgbClr val="FF0000"/>
                </a:solidFill>
                <a:latin typeface="Calibri"/>
              </a:rPr>
              <a:t>20 400,00 руб.</a:t>
            </a:r>
            <a:r>
              <a:rPr lang="ru-RU" sz="2800" b="1" strike="noStrike" spc="-1" dirty="0" smtClean="0">
                <a:solidFill>
                  <a:srgbClr val="000000"/>
                </a:solidFill>
                <a:latin typeface="Calibri"/>
              </a:rPr>
              <a:t>),</a:t>
            </a:r>
            <a:endParaRPr lang="ru-RU" sz="2800" b="0" strike="noStrike" spc="-1" dirty="0">
              <a:solidFill>
                <a:srgbClr val="000000"/>
              </a:solidFill>
              <a:latin typeface="Arial"/>
            </a:endParaRPr>
          </a:p>
          <a:p>
            <a:pPr>
              <a:lnSpc>
                <a:spcPct val="100000"/>
              </a:lnSpc>
            </a:pPr>
            <a:r>
              <a:rPr lang="ru-RU" sz="2800" b="0" strike="noStrike" spc="-1" dirty="0">
                <a:solidFill>
                  <a:srgbClr val="000000"/>
                </a:solidFill>
                <a:latin typeface="Calibri"/>
              </a:rPr>
              <a:t> 7. РАСХОДЫ  ПО ЗАКУПКЕ АСФАЛЬТОБЕТОННОЙ  СМЕСИ  за взносы </a:t>
            </a:r>
            <a:r>
              <a:rPr lang="ru-RU" sz="2800" b="0" strike="noStrike" spc="-1" dirty="0" smtClean="0">
                <a:solidFill>
                  <a:srgbClr val="000000"/>
                </a:solidFill>
                <a:latin typeface="Calibri"/>
              </a:rPr>
              <a:t>596тонн—</a:t>
            </a:r>
            <a:r>
              <a:rPr lang="ru-RU" sz="2800" b="1" strike="noStrike" spc="-1" dirty="0" smtClean="0">
                <a:solidFill>
                  <a:srgbClr val="000000"/>
                </a:solidFill>
                <a:latin typeface="Calibri"/>
              </a:rPr>
              <a:t>1 280 100,00 </a:t>
            </a:r>
            <a:r>
              <a:rPr lang="ru-RU" sz="2800" b="0" strike="noStrike" spc="-1" dirty="0" smtClean="0">
                <a:solidFill>
                  <a:srgbClr val="000000"/>
                </a:solidFill>
                <a:latin typeface="Calibri"/>
              </a:rPr>
              <a:t>руб. </a:t>
            </a:r>
            <a:r>
              <a:rPr lang="ru-RU" sz="2800" b="0" strike="noStrike" spc="-1" dirty="0">
                <a:solidFill>
                  <a:srgbClr val="000000"/>
                </a:solidFill>
                <a:latin typeface="Calibri"/>
              </a:rPr>
              <a:t>+ за счет </a:t>
            </a:r>
            <a:r>
              <a:rPr lang="ru-RU" sz="2800" b="1" strike="noStrike" spc="-1" dirty="0">
                <a:solidFill>
                  <a:srgbClr val="000000"/>
                </a:solidFill>
                <a:latin typeface="Calibri"/>
              </a:rPr>
              <a:t> инвестора </a:t>
            </a:r>
            <a:r>
              <a:rPr lang="ru-RU" sz="2800" b="0" strike="noStrike" spc="-1" dirty="0" err="1">
                <a:solidFill>
                  <a:srgbClr val="000000"/>
                </a:solidFill>
                <a:latin typeface="Calibri"/>
              </a:rPr>
              <a:t>фрезированный</a:t>
            </a:r>
            <a:r>
              <a:rPr lang="ru-RU" sz="2800" b="0" strike="noStrike" spc="-1" dirty="0">
                <a:solidFill>
                  <a:srgbClr val="000000"/>
                </a:solidFill>
                <a:latin typeface="Calibri"/>
              </a:rPr>
              <a:t> асфальтобетон</a:t>
            </a:r>
            <a:r>
              <a:rPr lang="ru-RU" sz="2800" b="0" strike="noStrike" spc="-1" dirty="0" smtClean="0">
                <a:solidFill>
                  <a:srgbClr val="000000"/>
                </a:solidFill>
                <a:latin typeface="Calibri"/>
              </a:rPr>
              <a:t>—      </a:t>
            </a:r>
            <a:r>
              <a:rPr lang="ru-RU" sz="2800" b="1" strike="noStrike" spc="-1" dirty="0" smtClean="0">
                <a:solidFill>
                  <a:srgbClr val="FF0000"/>
                </a:solidFill>
                <a:latin typeface="Calibri"/>
              </a:rPr>
              <a:t>3 015 000,00 </a:t>
            </a:r>
            <a:r>
              <a:rPr lang="ru-RU" sz="2800" b="0" strike="noStrike" spc="-1" dirty="0" smtClean="0">
                <a:solidFill>
                  <a:srgbClr val="000000"/>
                </a:solidFill>
                <a:latin typeface="Calibri"/>
              </a:rPr>
              <a:t>руб. </a:t>
            </a:r>
            <a:r>
              <a:rPr lang="ru-RU" sz="2800" b="0" strike="noStrike" spc="-1" dirty="0">
                <a:solidFill>
                  <a:srgbClr val="000000"/>
                </a:solidFill>
                <a:latin typeface="Calibri"/>
              </a:rPr>
              <a:t>за </a:t>
            </a:r>
            <a:r>
              <a:rPr lang="ru-RU" sz="2800" b="0" strike="noStrike" spc="-1" dirty="0" smtClean="0">
                <a:solidFill>
                  <a:srgbClr val="000000"/>
                </a:solidFill>
                <a:latin typeface="Calibri"/>
              </a:rPr>
              <a:t>1 675 тонн </a:t>
            </a:r>
            <a:r>
              <a:rPr lang="ru-RU" sz="2800" b="0" strike="noStrike" spc="-1" dirty="0">
                <a:solidFill>
                  <a:srgbClr val="000000"/>
                </a:solidFill>
                <a:latin typeface="Calibri"/>
              </a:rPr>
              <a:t>+</a:t>
            </a:r>
            <a:r>
              <a:rPr lang="ru-RU" sz="2400" b="0" strike="noStrike" spc="-1" dirty="0">
                <a:solidFill>
                  <a:srgbClr val="000000"/>
                </a:solidFill>
                <a:latin typeface="Calibri"/>
              </a:rPr>
              <a:t>ДОПОЛНИТЕЛЬНО  ЕГО ДОСТАВКА</a:t>
            </a:r>
            <a:r>
              <a:rPr lang="ru-RU" sz="2400" b="1" strike="noStrike" spc="-1" dirty="0">
                <a:solidFill>
                  <a:srgbClr val="000000"/>
                </a:solidFill>
                <a:latin typeface="Calibri"/>
              </a:rPr>
              <a:t> </a:t>
            </a:r>
            <a:r>
              <a:rPr lang="ru-RU" sz="2800" b="1" strike="noStrike" spc="-1" dirty="0">
                <a:solidFill>
                  <a:srgbClr val="000000"/>
                </a:solidFill>
                <a:latin typeface="Calibri"/>
              </a:rPr>
              <a:t>на </a:t>
            </a:r>
            <a:r>
              <a:rPr lang="ru-RU" sz="2800" b="1" strike="noStrike" spc="-1" dirty="0" smtClean="0">
                <a:solidFill>
                  <a:srgbClr val="FF0000"/>
                </a:solidFill>
                <a:latin typeface="Calibri"/>
              </a:rPr>
              <a:t>335 000,00 </a:t>
            </a:r>
            <a:r>
              <a:rPr lang="ru-RU" sz="2800" b="1" strike="noStrike" spc="-1" dirty="0" smtClean="0">
                <a:solidFill>
                  <a:srgbClr val="000000"/>
                </a:solidFill>
                <a:latin typeface="Calibri"/>
              </a:rPr>
              <a:t>руб., </a:t>
            </a:r>
            <a:r>
              <a:rPr lang="ru-RU" sz="2800" b="0" strike="noStrike" spc="-1" dirty="0">
                <a:solidFill>
                  <a:srgbClr val="000000"/>
                </a:solidFill>
                <a:latin typeface="Calibri"/>
              </a:rPr>
              <a:t>67 машин.</a:t>
            </a:r>
            <a:endParaRPr lang="ru-RU" sz="2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4680"/>
            <a:ext cx="8228520" cy="6249600"/>
          </a:xfrm>
          <a:prstGeom prst="rect">
            <a:avLst/>
          </a:prstGeom>
          <a:noFill/>
          <a:ln w="0">
            <a:noFill/>
          </a:ln>
        </p:spPr>
        <p:txBody>
          <a:bodyPr lIns="0" tIns="0" rIns="0" bIns="0" anchor="ctr">
            <a:normAutofit fontScale="90000"/>
          </a:bodyPr>
          <a:lstStyle/>
          <a:p>
            <a:pPr indent="0">
              <a:lnSpc>
                <a:spcPct val="100000"/>
              </a:lnSpc>
              <a:buNone/>
              <a:tabLst>
                <a:tab pos="0" algn="l"/>
              </a:tabLst>
            </a:pPr>
            <a:r>
              <a:rPr lang="ru-RU" sz="3200" b="0" strike="noStrike" spc="-1" dirty="0">
                <a:solidFill>
                  <a:srgbClr val="000000"/>
                </a:solidFill>
                <a:latin typeface="Calibri"/>
              </a:rPr>
              <a:t> 8. РАСХОДЫ  ПО ЗАКУПКЕ </a:t>
            </a:r>
            <a:r>
              <a:rPr lang="ru-RU" sz="3200" b="0" strike="noStrike" spc="-1" dirty="0" smtClean="0">
                <a:solidFill>
                  <a:srgbClr val="000000"/>
                </a:solidFill>
                <a:latin typeface="Calibri"/>
              </a:rPr>
              <a:t>ЩЕБНЯ</a:t>
            </a:r>
            <a:br>
              <a:rPr lang="ru-RU" sz="3200" b="0" strike="noStrike" spc="-1" dirty="0" smtClean="0">
                <a:solidFill>
                  <a:srgbClr val="000000"/>
                </a:solidFill>
                <a:latin typeface="Calibri"/>
              </a:rPr>
            </a:br>
            <a:r>
              <a:rPr lang="ru-RU" sz="3200" b="0" strike="noStrike" spc="-1" dirty="0" smtClean="0">
                <a:solidFill>
                  <a:srgbClr val="000000"/>
                </a:solidFill>
                <a:latin typeface="Calibri"/>
              </a:rPr>
              <a:t> </a:t>
            </a:r>
            <a:r>
              <a:rPr lang="ru-RU" sz="3200" b="0" strike="noStrike" spc="-1" dirty="0">
                <a:solidFill>
                  <a:srgbClr val="000000"/>
                </a:solidFill>
                <a:latin typeface="Calibri"/>
              </a:rPr>
              <a:t>— </a:t>
            </a:r>
            <a:r>
              <a:rPr lang="ru-RU" sz="3200" b="1" strike="noStrike" spc="-1" dirty="0" smtClean="0">
                <a:solidFill>
                  <a:srgbClr val="000000"/>
                </a:solidFill>
                <a:latin typeface="Calibri"/>
              </a:rPr>
              <a:t>2 775 574,10 </a:t>
            </a:r>
            <a:r>
              <a:rPr lang="ru-RU" sz="3200" b="0" strike="noStrike" spc="-1" dirty="0" smtClean="0">
                <a:solidFill>
                  <a:srgbClr val="000000"/>
                </a:solidFill>
                <a:latin typeface="Calibri"/>
              </a:rPr>
              <a:t>руб. </a:t>
            </a:r>
            <a:r>
              <a:rPr lang="ru-RU" sz="3200" b="0" strike="noStrike" spc="-1" dirty="0">
                <a:solidFill>
                  <a:srgbClr val="000000"/>
                </a:solidFill>
                <a:latin typeface="Calibri"/>
              </a:rPr>
              <a:t>за </a:t>
            </a:r>
            <a:r>
              <a:rPr lang="ru-RU" sz="3200" b="0" strike="noStrike" spc="-1" dirty="0" smtClean="0">
                <a:solidFill>
                  <a:srgbClr val="000000"/>
                </a:solidFill>
                <a:latin typeface="Calibri"/>
              </a:rPr>
              <a:t>2 390,93 тонны</a:t>
            </a:r>
            <a:r>
              <a:rPr lang="ru-RU" sz="3200" b="0" strike="noStrike" spc="-1" dirty="0">
                <a:solidFill>
                  <a:srgbClr val="000000"/>
                </a:solidFill>
                <a:latin typeface="Calibri"/>
              </a:rPr>
              <a:t>, </a:t>
            </a:r>
            <a:r>
              <a:rPr sz="3200" dirty="0"/>
              <a:t/>
            </a:r>
            <a:br>
              <a:rPr sz="3200" dirty="0"/>
            </a:br>
            <a:r>
              <a:rPr lang="ru-RU" sz="3200" b="0" strike="noStrike" spc="-1" dirty="0">
                <a:solidFill>
                  <a:srgbClr val="000000"/>
                </a:solidFill>
                <a:latin typeface="Calibri"/>
              </a:rPr>
              <a:t>9. </a:t>
            </a:r>
            <a:r>
              <a:rPr lang="ru-RU" sz="3200" b="0" u="sng" strike="noStrike" spc="-1" dirty="0">
                <a:solidFill>
                  <a:srgbClr val="000000"/>
                </a:solidFill>
                <a:latin typeface="Calibri"/>
              </a:rPr>
              <a:t>УБОРКА </a:t>
            </a:r>
            <a:r>
              <a:rPr lang="ru-RU" sz="3200" b="0" u="sng" strike="noStrike" spc="-1" dirty="0" smtClean="0">
                <a:solidFill>
                  <a:srgbClr val="000000"/>
                </a:solidFill>
                <a:latin typeface="Calibri"/>
              </a:rPr>
              <a:t>СНЕГА за 2024 год  </a:t>
            </a:r>
            <a:r>
              <a:rPr lang="ru-RU" sz="3200" b="0" strike="noStrike" spc="-1" dirty="0">
                <a:solidFill>
                  <a:srgbClr val="000000"/>
                </a:solidFill>
                <a:latin typeface="Calibri"/>
              </a:rPr>
              <a:t>-  </a:t>
            </a:r>
            <a:r>
              <a:rPr lang="ru-RU" sz="3200" b="1" strike="noStrike" spc="-1" dirty="0" smtClean="0">
                <a:solidFill>
                  <a:srgbClr val="000000"/>
                </a:solidFill>
                <a:latin typeface="Calibri"/>
              </a:rPr>
              <a:t>833 700,00 </a:t>
            </a:r>
            <a:r>
              <a:rPr lang="ru-RU" sz="3200" b="0" strike="noStrike" spc="-1" dirty="0" smtClean="0">
                <a:solidFill>
                  <a:srgbClr val="000000"/>
                </a:solidFill>
                <a:latin typeface="Calibri"/>
              </a:rPr>
              <a:t>руб.,</a:t>
            </a:r>
            <a:r>
              <a:rPr sz="3200" dirty="0"/>
              <a:t/>
            </a:r>
            <a:br>
              <a:rPr sz="3200" dirty="0"/>
            </a:br>
            <a:r>
              <a:rPr lang="ru-RU" sz="3200" b="0" strike="noStrike" spc="-1" dirty="0">
                <a:solidFill>
                  <a:srgbClr val="000000"/>
                </a:solidFill>
                <a:latin typeface="Calibri"/>
              </a:rPr>
              <a:t>10.РАСХОДЫ  ПО ПОЖ. ЧАСТИ — </a:t>
            </a:r>
            <a:r>
              <a:rPr lang="ru-RU" sz="3200" b="1" strike="noStrike" spc="-1" dirty="0" smtClean="0">
                <a:solidFill>
                  <a:srgbClr val="000000"/>
                </a:solidFill>
                <a:latin typeface="Calibri"/>
              </a:rPr>
              <a:t>259 582,60 </a:t>
            </a:r>
            <a:r>
              <a:rPr lang="ru-RU" sz="3200" b="0" strike="noStrike" spc="-1" dirty="0" smtClean="0">
                <a:solidFill>
                  <a:srgbClr val="000000"/>
                </a:solidFill>
                <a:latin typeface="Calibri"/>
              </a:rPr>
              <a:t>руб. </a:t>
            </a:r>
            <a:r>
              <a:rPr lang="ru-RU" sz="3200" b="0" strike="noStrike" spc="-1" dirty="0">
                <a:solidFill>
                  <a:srgbClr val="000000"/>
                </a:solidFill>
                <a:latin typeface="Calibri"/>
              </a:rPr>
              <a:t>(</a:t>
            </a:r>
            <a:r>
              <a:rPr lang="ru-RU" sz="3200" b="0" strike="noStrike" spc="-1" dirty="0" err="1">
                <a:solidFill>
                  <a:srgbClr val="000000"/>
                </a:solidFill>
                <a:latin typeface="Calibri"/>
              </a:rPr>
              <a:t>пож.емкость</a:t>
            </a:r>
            <a:r>
              <a:rPr lang="ru-RU" sz="3200" b="0" strike="noStrike" spc="-1" dirty="0">
                <a:solidFill>
                  <a:srgbClr val="000000"/>
                </a:solidFill>
                <a:latin typeface="Calibri"/>
              </a:rPr>
              <a:t>, </a:t>
            </a:r>
            <a:r>
              <a:rPr lang="ru-RU" sz="3200" b="0" strike="noStrike" spc="-1" dirty="0" err="1">
                <a:solidFill>
                  <a:srgbClr val="000000"/>
                </a:solidFill>
                <a:latin typeface="Calibri"/>
              </a:rPr>
              <a:t>охр-пож.сигнализация</a:t>
            </a:r>
            <a:r>
              <a:rPr lang="ru-RU" sz="3200" b="0" strike="noStrike" spc="-1" dirty="0">
                <a:solidFill>
                  <a:srgbClr val="000000"/>
                </a:solidFill>
                <a:latin typeface="Calibri"/>
              </a:rPr>
              <a:t>), </a:t>
            </a:r>
            <a:r>
              <a:rPr sz="3200" dirty="0"/>
              <a:t/>
            </a:r>
            <a:br>
              <a:rPr sz="3200" dirty="0"/>
            </a:br>
            <a:r>
              <a:rPr lang="ru-RU" sz="3200" b="0" strike="noStrike" spc="-1" dirty="0">
                <a:solidFill>
                  <a:srgbClr val="000000"/>
                </a:solidFill>
                <a:latin typeface="Calibri"/>
              </a:rPr>
              <a:t>11.ПРИОБРЕТЕНИЕ  ИМУЩЕСТВА  - </a:t>
            </a:r>
            <a:r>
              <a:rPr lang="ru-RU" sz="3200" b="1" strike="noStrike" spc="-1" dirty="0" smtClean="0">
                <a:solidFill>
                  <a:srgbClr val="000000"/>
                </a:solidFill>
                <a:latin typeface="Calibri"/>
              </a:rPr>
              <a:t>98 853,00 </a:t>
            </a:r>
            <a:r>
              <a:rPr lang="ru-RU" sz="3200" b="0" strike="noStrike" spc="-1" dirty="0" smtClean="0">
                <a:solidFill>
                  <a:srgbClr val="000000"/>
                </a:solidFill>
                <a:latin typeface="Calibri"/>
              </a:rPr>
              <a:t>руб., </a:t>
            </a:r>
            <a:r>
              <a:rPr lang="ru-RU" sz="3200" b="0" strike="noStrike" spc="-1" dirty="0">
                <a:solidFill>
                  <a:srgbClr val="000000"/>
                </a:solidFill>
                <a:latin typeface="Calibri"/>
              </a:rPr>
              <a:t>(болгарка, </a:t>
            </a:r>
            <a:r>
              <a:rPr lang="ru-RU" sz="3200" b="0" strike="noStrike" spc="-1" dirty="0" err="1">
                <a:solidFill>
                  <a:srgbClr val="000000"/>
                </a:solidFill>
                <a:latin typeface="Calibri"/>
              </a:rPr>
              <a:t>шуруповерт</a:t>
            </a:r>
            <a:r>
              <a:rPr lang="ru-RU" sz="3200" b="0" strike="noStrike" spc="-1" dirty="0">
                <a:solidFill>
                  <a:srgbClr val="000000"/>
                </a:solidFill>
                <a:latin typeface="Calibri"/>
              </a:rPr>
              <a:t>, </a:t>
            </a:r>
            <a:r>
              <a:rPr lang="ru-RU" sz="3200" b="0" strike="noStrike" spc="-1" dirty="0" err="1">
                <a:solidFill>
                  <a:srgbClr val="000000"/>
                </a:solidFill>
                <a:latin typeface="Calibri"/>
              </a:rPr>
              <a:t>дор.знаки</a:t>
            </a:r>
            <a:r>
              <a:rPr lang="ru-RU" sz="3200" b="0" strike="noStrike" spc="-1" dirty="0">
                <a:solidFill>
                  <a:srgbClr val="000000"/>
                </a:solidFill>
                <a:latin typeface="Calibri"/>
              </a:rPr>
              <a:t>, карта памяти…) </a:t>
            </a:r>
            <a:r>
              <a:rPr sz="3200" dirty="0"/>
              <a:t/>
            </a:r>
            <a:br>
              <a:rPr sz="3200" dirty="0"/>
            </a:br>
            <a:r>
              <a:rPr lang="ru-RU" sz="3200" b="0" strike="noStrike" spc="-1" dirty="0">
                <a:solidFill>
                  <a:srgbClr val="000000"/>
                </a:solidFill>
                <a:latin typeface="Calibri"/>
              </a:rPr>
              <a:t>12.РАСХОДЫ  ПО  ОСВЕЩЕНИЮ, ЭЛ.-ВУ  НА  ТЕРРИТОРИИ ТСН- </a:t>
            </a:r>
            <a:r>
              <a:rPr lang="ru-RU" sz="3200" b="0" strike="noStrike" spc="-1" dirty="0" smtClean="0">
                <a:solidFill>
                  <a:srgbClr val="000000"/>
                </a:solidFill>
                <a:latin typeface="Calibri"/>
              </a:rPr>
              <a:t/>
            </a:r>
            <a:br>
              <a:rPr lang="ru-RU" sz="3200" b="0" strike="noStrike" spc="-1" dirty="0" smtClean="0">
                <a:solidFill>
                  <a:srgbClr val="000000"/>
                </a:solidFill>
                <a:latin typeface="Calibri"/>
              </a:rPr>
            </a:br>
            <a:r>
              <a:rPr lang="ru-RU" sz="3200" b="1" strike="noStrike" spc="-1" dirty="0" smtClean="0">
                <a:solidFill>
                  <a:srgbClr val="000000"/>
                </a:solidFill>
                <a:latin typeface="Calibri"/>
              </a:rPr>
              <a:t>809 790,02 </a:t>
            </a:r>
            <a:r>
              <a:rPr lang="ru-RU" sz="3200" b="0" strike="noStrike" spc="-1" dirty="0" smtClean="0">
                <a:solidFill>
                  <a:srgbClr val="000000"/>
                </a:solidFill>
                <a:latin typeface="Calibri"/>
              </a:rPr>
              <a:t>руб.,(</a:t>
            </a:r>
            <a:r>
              <a:rPr lang="ru-RU" sz="3200" b="0" strike="noStrike" spc="-1" dirty="0" err="1">
                <a:solidFill>
                  <a:srgbClr val="000000"/>
                </a:solidFill>
                <a:latin typeface="Calibri"/>
              </a:rPr>
              <a:t>улич.светильники</a:t>
            </a:r>
            <a:r>
              <a:rPr lang="ru-RU" sz="3200" b="0" strike="noStrike" spc="-1" dirty="0">
                <a:solidFill>
                  <a:srgbClr val="000000"/>
                </a:solidFill>
                <a:latin typeface="Calibri"/>
              </a:rPr>
              <a:t>, </a:t>
            </a:r>
            <a:r>
              <a:rPr lang="ru-RU" sz="3200" b="0" strike="noStrike" spc="-1" dirty="0" err="1">
                <a:solidFill>
                  <a:srgbClr val="000000"/>
                </a:solidFill>
                <a:latin typeface="Calibri"/>
              </a:rPr>
              <a:t>стр-во</a:t>
            </a:r>
            <a:r>
              <a:rPr lang="ru-RU" sz="3200" b="0" strike="noStrike" spc="-1" dirty="0">
                <a:solidFill>
                  <a:srgbClr val="000000"/>
                </a:solidFill>
                <a:latin typeface="Calibri"/>
              </a:rPr>
              <a:t> линии по ул.Тенистая, ремонтные работы, фотореле и </a:t>
            </a:r>
            <a:r>
              <a:rPr lang="ru-RU" sz="3200" b="0" strike="noStrike" spc="-1" dirty="0" err="1">
                <a:solidFill>
                  <a:srgbClr val="000000"/>
                </a:solidFill>
                <a:latin typeface="Calibri"/>
              </a:rPr>
              <a:t>др</a:t>
            </a:r>
            <a:r>
              <a:rPr lang="ru-RU" sz="3200" b="0" strike="noStrike" spc="-1" dirty="0">
                <a:solidFill>
                  <a:srgbClr val="000000"/>
                </a:solidFill>
                <a:latin typeface="Calibri"/>
              </a:rPr>
              <a:t>),</a:t>
            </a:r>
            <a:r>
              <a:rPr sz="3200" dirty="0"/>
              <a:t/>
            </a:r>
            <a:br>
              <a:rPr sz="3200" dirty="0"/>
            </a:br>
            <a:r>
              <a:rPr lang="ru-RU" sz="3200" b="0" strike="noStrike" spc="-1" dirty="0">
                <a:solidFill>
                  <a:srgbClr val="000000"/>
                </a:solidFill>
                <a:latin typeface="Calibri"/>
              </a:rPr>
              <a:t> 13.РАСХОДЫ  ПО КОММУНАЛЬНЫМ ОТХОДАМ  -</a:t>
            </a:r>
            <a:r>
              <a:rPr lang="ru-RU" sz="3200" b="1" strike="noStrike" spc="-1" dirty="0" smtClean="0">
                <a:solidFill>
                  <a:srgbClr val="000000"/>
                </a:solidFill>
                <a:latin typeface="Calibri"/>
              </a:rPr>
              <a:t>231 413,58 </a:t>
            </a:r>
            <a:r>
              <a:rPr lang="ru-RU" sz="3200" b="0" strike="noStrike" spc="-1" dirty="0" smtClean="0">
                <a:solidFill>
                  <a:srgbClr val="000000"/>
                </a:solidFill>
                <a:latin typeface="Calibri"/>
              </a:rPr>
              <a:t>руб., </a:t>
            </a:r>
            <a:r>
              <a:rPr lang="ru-RU" sz="3200" b="0" strike="noStrike" spc="-1" dirty="0">
                <a:solidFill>
                  <a:srgbClr val="000000"/>
                </a:solidFill>
                <a:latin typeface="Calibri"/>
              </a:rPr>
              <a:t>(долг </a:t>
            </a:r>
            <a:r>
              <a:rPr lang="ru-RU" sz="3200" b="0" strike="noStrike" spc="-1" dirty="0" smtClean="0">
                <a:solidFill>
                  <a:srgbClr val="000000"/>
                </a:solidFill>
                <a:latin typeface="Calibri"/>
              </a:rPr>
              <a:t>2023г. </a:t>
            </a:r>
            <a:r>
              <a:rPr lang="ru-RU" sz="3200" b="0" strike="noStrike" spc="-1" dirty="0">
                <a:solidFill>
                  <a:srgbClr val="000000"/>
                </a:solidFill>
                <a:latin typeface="Calibri"/>
              </a:rPr>
              <a:t>и по </a:t>
            </a:r>
            <a:r>
              <a:rPr lang="ru-RU" sz="3200" b="0" strike="noStrike" spc="-1" dirty="0" smtClean="0">
                <a:solidFill>
                  <a:srgbClr val="000000"/>
                </a:solidFill>
                <a:latin typeface="Calibri"/>
              </a:rPr>
              <a:t>183,00 руб. -2024г. ежемесячно ).</a:t>
            </a:r>
            <a:endParaRPr lang="ru-RU" sz="32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8" descr="E:\Отчёт 2024 Серебряный Бор\Июль 2024\Пожарный водоём 25 кубов лица Гостевая\20240704_124208.jpg"/>
          <p:cNvPicPr/>
          <p:nvPr/>
        </p:nvPicPr>
        <p:blipFill>
          <a:blip r:embed="rId2" cstate="print"/>
          <a:stretch/>
        </p:blipFill>
        <p:spPr>
          <a:xfrm>
            <a:off x="457200" y="836640"/>
            <a:ext cx="8228520" cy="4975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7" descr="E:\Отчёт 2024 Серебряный Бор\Июль 2024\Пожарный водоём 25 кубов лица Гостевая\20240708_120125.jpg"/>
          <p:cNvPicPr/>
          <p:nvPr/>
        </p:nvPicPr>
        <p:blipFill>
          <a:blip r:embed="rId2" cstate="print"/>
          <a:stretch/>
        </p:blipFill>
        <p:spPr>
          <a:xfrm>
            <a:off x="457200" y="836640"/>
            <a:ext cx="8228520" cy="4975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274680"/>
            <a:ext cx="8228520" cy="488880"/>
          </a:xfrm>
          <a:prstGeom prst="rect">
            <a:avLst/>
          </a:prstGeom>
          <a:noFill/>
          <a:ln w="0">
            <a:noFill/>
          </a:ln>
        </p:spPr>
        <p:txBody>
          <a:bodyPr lIns="90000" tIns="45000" rIns="90000" bIns="45000" anchor="ctr">
            <a:normAutofit fontScale="90000"/>
          </a:bodyPr>
          <a:lstStyle/>
          <a:p>
            <a:pPr indent="0" algn="ctr">
              <a:lnSpc>
                <a:spcPct val="100000"/>
              </a:lnSpc>
              <a:buNone/>
              <a:tabLst>
                <a:tab pos="0" algn="l"/>
              </a:tabLst>
            </a:pPr>
            <a:r>
              <a:rPr lang="ru-RU" sz="4400" b="0" strike="noStrike" spc="-1">
                <a:solidFill>
                  <a:srgbClr val="000000"/>
                </a:solidFill>
                <a:latin typeface="Calibri"/>
              </a:rPr>
              <a:t>Ул.Главная</a:t>
            </a:r>
            <a:endParaRPr lang="ru-RU" sz="4400" b="0" strike="noStrike" spc="-1">
              <a:solidFill>
                <a:srgbClr val="000000"/>
              </a:solidFill>
              <a:latin typeface="Arial"/>
            </a:endParaRPr>
          </a:p>
        </p:txBody>
      </p:sp>
      <p:pic>
        <p:nvPicPr>
          <p:cNvPr id="285" name="Picture 4" descr="E:\Отчёт 2024 Серебряный Бор\Июнь 2024\Улица Главная\20240622_094641.jpg"/>
          <p:cNvPicPr/>
          <p:nvPr/>
        </p:nvPicPr>
        <p:blipFill>
          <a:blip r:embed="rId2" cstate="print"/>
          <a:stretch/>
        </p:blipFill>
        <p:spPr>
          <a:xfrm>
            <a:off x="457200" y="1603800"/>
            <a:ext cx="8228520" cy="38984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4680"/>
            <a:ext cx="8218080" cy="488880"/>
          </a:xfrm>
          <a:prstGeom prst="rect">
            <a:avLst/>
          </a:prstGeom>
          <a:noFill/>
          <a:ln w="0">
            <a:noFill/>
          </a:ln>
        </p:spPr>
        <p:txBody>
          <a:bodyPr lIns="90000" tIns="45000" rIns="90000" bIns="45000" anchor="ctr">
            <a:normAutofit fontScale="90000"/>
          </a:bodyPr>
          <a:lstStyle/>
          <a:p>
            <a:pPr indent="0" algn="ctr">
              <a:lnSpc>
                <a:spcPct val="100000"/>
              </a:lnSpc>
              <a:buNone/>
              <a:tabLst>
                <a:tab pos="0" algn="l"/>
              </a:tabLst>
            </a:pPr>
            <a:r>
              <a:rPr lang="ru-RU" sz="4400" b="0" strike="noStrike" spc="-1">
                <a:solidFill>
                  <a:srgbClr val="000000"/>
                </a:solidFill>
                <a:latin typeface="Calibri"/>
              </a:rPr>
              <a:t>Ул.Рождественская</a:t>
            </a:r>
            <a:endParaRPr lang="ru-RU" sz="4400" b="0" strike="noStrike" spc="-1">
              <a:solidFill>
                <a:srgbClr val="000000"/>
              </a:solidFill>
              <a:latin typeface="Arial"/>
            </a:endParaRPr>
          </a:p>
        </p:txBody>
      </p:sp>
      <p:pic>
        <p:nvPicPr>
          <p:cNvPr id="287" name="Picture 5" descr="E:\Отчёт 2024 Серебряный Бор\Июнь 2024\Срезка улица Рождественская\20240627_170534.jpg"/>
          <p:cNvPicPr/>
          <p:nvPr/>
        </p:nvPicPr>
        <p:blipFill>
          <a:blip r:embed="rId2" cstate="print"/>
          <a:stretch/>
        </p:blipFill>
        <p:spPr>
          <a:xfrm>
            <a:off x="457200" y="1340640"/>
            <a:ext cx="8228520" cy="4471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4680"/>
            <a:ext cx="8228520" cy="6177600"/>
          </a:xfrm>
          <a:prstGeom prst="rect">
            <a:avLst/>
          </a:prstGeom>
          <a:noFill/>
          <a:ln w="0">
            <a:noFill/>
          </a:ln>
        </p:spPr>
        <p:txBody>
          <a:bodyPr lIns="0" tIns="0" rIns="0" bIns="0" anchor="ctr">
            <a:normAutofit/>
          </a:bodyPr>
          <a:lstStyle/>
          <a:p>
            <a:pPr indent="0">
              <a:lnSpc>
                <a:spcPct val="100000"/>
              </a:lnSpc>
              <a:buNone/>
              <a:tabLst>
                <a:tab pos="0" algn="l"/>
              </a:tabLst>
            </a:pPr>
            <a:r>
              <a:rPr lang="ru-RU" sz="2800" b="0" strike="noStrike" spc="-1" dirty="0">
                <a:solidFill>
                  <a:srgbClr val="000000"/>
                </a:solidFill>
                <a:latin typeface="Calibri"/>
                <a:ea typeface="Microsoft YaHei"/>
              </a:rPr>
              <a:t>14. РАСХОДЫ  ПО  УСТРОЙСТВУ КП- </a:t>
            </a:r>
            <a:r>
              <a:rPr lang="ru-RU" sz="2800" b="1" strike="noStrike" spc="-1" dirty="0" smtClean="0">
                <a:solidFill>
                  <a:srgbClr val="000000"/>
                </a:solidFill>
                <a:latin typeface="Calibri"/>
                <a:ea typeface="Microsoft YaHei"/>
              </a:rPr>
              <a:t>38 993,82 </a:t>
            </a:r>
            <a:r>
              <a:rPr lang="ru-RU" sz="2800" b="0" strike="noStrike" spc="-1" dirty="0" smtClean="0">
                <a:solidFill>
                  <a:srgbClr val="000000"/>
                </a:solidFill>
                <a:latin typeface="Calibri"/>
                <a:ea typeface="Microsoft YaHei"/>
              </a:rPr>
              <a:t>руб., </a:t>
            </a:r>
            <a:r>
              <a:rPr lang="ru-RU" sz="2800" b="0" strike="noStrike" spc="-1" dirty="0">
                <a:solidFill>
                  <a:srgbClr val="000000"/>
                </a:solidFill>
                <a:latin typeface="Calibri"/>
                <a:ea typeface="Microsoft YaHei"/>
              </a:rPr>
              <a:t>(доп.площадка) </a:t>
            </a:r>
            <a:r>
              <a:rPr sz="2800" dirty="0"/>
              <a:t/>
            </a:r>
            <a:br>
              <a:rPr sz="2800" dirty="0"/>
            </a:br>
            <a:r>
              <a:rPr lang="ru-RU" sz="2800" b="0" strike="noStrike" spc="-1" dirty="0">
                <a:solidFill>
                  <a:srgbClr val="000000"/>
                </a:solidFill>
                <a:latin typeface="Calibri"/>
                <a:ea typeface="Microsoft YaHei"/>
              </a:rPr>
              <a:t>15. УСЛУГИ ПО БЛАГОУСТРОЙСТВУ  - </a:t>
            </a:r>
            <a:r>
              <a:rPr lang="ru-RU" sz="2800" b="1" strike="noStrike" spc="-1" dirty="0" smtClean="0">
                <a:solidFill>
                  <a:srgbClr val="000000"/>
                </a:solidFill>
                <a:latin typeface="Calibri"/>
                <a:ea typeface="Microsoft YaHei"/>
              </a:rPr>
              <a:t>254 111,09</a:t>
            </a:r>
            <a:r>
              <a:rPr lang="ru-RU" sz="2800" b="0" strike="noStrike" spc="-1" dirty="0" smtClean="0">
                <a:solidFill>
                  <a:srgbClr val="000000"/>
                </a:solidFill>
                <a:latin typeface="Calibri"/>
                <a:ea typeface="Microsoft YaHei"/>
              </a:rPr>
              <a:t> руб., </a:t>
            </a:r>
            <a:r>
              <a:rPr lang="ru-RU" sz="2800" b="0" strike="noStrike" spc="-1" dirty="0">
                <a:solidFill>
                  <a:srgbClr val="000000"/>
                </a:solidFill>
                <a:latin typeface="Calibri"/>
                <a:ea typeface="Microsoft YaHei"/>
              </a:rPr>
              <a:t>(оплата дорожного рабочего, сварочные работы, изготовление лавочек, прочее),</a:t>
            </a:r>
            <a:r>
              <a:rPr sz="2800" dirty="0"/>
              <a:t/>
            </a:r>
            <a:br>
              <a:rPr sz="2800" dirty="0"/>
            </a:br>
            <a:r>
              <a:rPr lang="ru-RU" sz="2800" b="0" strike="noStrike" spc="-1" dirty="0">
                <a:solidFill>
                  <a:srgbClr val="000000"/>
                </a:solidFill>
                <a:latin typeface="Calibri"/>
                <a:ea typeface="Microsoft YaHei"/>
              </a:rPr>
              <a:t>16. БАНКОВСКИЕ  РАСХОДЫ- </a:t>
            </a:r>
            <a:r>
              <a:rPr lang="ru-RU" sz="2800" b="1" strike="noStrike" spc="-1" dirty="0" smtClean="0">
                <a:solidFill>
                  <a:srgbClr val="000000"/>
                </a:solidFill>
                <a:latin typeface="Calibri"/>
                <a:ea typeface="Microsoft YaHei"/>
              </a:rPr>
              <a:t>61 327,72 </a:t>
            </a:r>
            <a:r>
              <a:rPr lang="ru-RU" sz="2800" b="0" strike="noStrike" spc="-1" dirty="0" smtClean="0">
                <a:solidFill>
                  <a:srgbClr val="000000"/>
                </a:solidFill>
                <a:latin typeface="Calibri"/>
                <a:ea typeface="Microsoft YaHei"/>
              </a:rPr>
              <a:t>руб.,</a:t>
            </a:r>
            <a:r>
              <a:rPr sz="2800" dirty="0"/>
              <a:t/>
            </a:r>
            <a:br>
              <a:rPr sz="2800" dirty="0"/>
            </a:br>
            <a:r>
              <a:rPr lang="ru-RU" sz="2800" b="0" strike="noStrike" spc="-1" dirty="0">
                <a:solidFill>
                  <a:srgbClr val="000000"/>
                </a:solidFill>
                <a:latin typeface="Calibri"/>
                <a:ea typeface="Microsoft YaHei"/>
              </a:rPr>
              <a:t> 17.ТЕЛЕФОН, ИНТЕРНЕТ — </a:t>
            </a:r>
            <a:r>
              <a:rPr lang="ru-RU" sz="2800" b="1" strike="noStrike" spc="-1" dirty="0" smtClean="0">
                <a:solidFill>
                  <a:srgbClr val="000000"/>
                </a:solidFill>
                <a:latin typeface="Calibri"/>
                <a:ea typeface="Microsoft YaHei"/>
              </a:rPr>
              <a:t>21 550,00 </a:t>
            </a:r>
            <a:r>
              <a:rPr lang="ru-RU" sz="2800" b="0" strike="noStrike" spc="-1" dirty="0" smtClean="0">
                <a:solidFill>
                  <a:srgbClr val="000000"/>
                </a:solidFill>
                <a:latin typeface="Calibri"/>
                <a:ea typeface="Microsoft YaHei"/>
              </a:rPr>
              <a:t>руб., </a:t>
            </a:r>
            <a:r>
              <a:rPr sz="2800" dirty="0"/>
              <a:t/>
            </a:r>
            <a:br>
              <a:rPr sz="2800" dirty="0"/>
            </a:br>
            <a:r>
              <a:rPr lang="ru-RU" sz="2800" b="0" strike="noStrike" spc="-1" dirty="0">
                <a:solidFill>
                  <a:srgbClr val="000000"/>
                </a:solidFill>
                <a:latin typeface="Calibri"/>
                <a:ea typeface="Microsoft YaHei"/>
              </a:rPr>
              <a:t>18. УСЛУГИ ПРОГРАММНОГО ОБЕСПЕЧЕНИЯ  1С НКО-  </a:t>
            </a:r>
            <a:r>
              <a:rPr lang="ru-RU" sz="2800" b="1" strike="noStrike" spc="-1" dirty="0" smtClean="0">
                <a:solidFill>
                  <a:srgbClr val="000000"/>
                </a:solidFill>
                <a:latin typeface="Calibri"/>
                <a:ea typeface="Microsoft YaHei"/>
              </a:rPr>
              <a:t>39 818,00 </a:t>
            </a:r>
            <a:r>
              <a:rPr lang="ru-RU" sz="2800" b="0" strike="noStrike" spc="-1" dirty="0" smtClean="0">
                <a:solidFill>
                  <a:srgbClr val="000000"/>
                </a:solidFill>
                <a:latin typeface="Calibri"/>
                <a:ea typeface="Microsoft YaHei"/>
              </a:rPr>
              <a:t>РУБ. </a:t>
            </a:r>
            <a:r>
              <a:rPr lang="ru-RU" sz="2800" b="0" strike="noStrike" spc="-1" dirty="0">
                <a:solidFill>
                  <a:srgbClr val="000000"/>
                </a:solidFill>
                <a:latin typeface="Calibri"/>
                <a:ea typeface="Microsoft YaHei"/>
              </a:rPr>
              <a:t>( в счет </a:t>
            </a:r>
            <a:r>
              <a:rPr lang="ru-RU" sz="2800" b="0" strike="noStrike" spc="-1" dirty="0" smtClean="0">
                <a:solidFill>
                  <a:srgbClr val="000000"/>
                </a:solidFill>
                <a:latin typeface="Calibri"/>
                <a:ea typeface="Microsoft YaHei"/>
              </a:rPr>
              <a:t>взносов-</a:t>
            </a:r>
            <a:r>
              <a:rPr lang="ru-RU" sz="2800" b="1" strike="noStrike" spc="-1" dirty="0" smtClean="0">
                <a:solidFill>
                  <a:srgbClr val="000000"/>
                </a:solidFill>
                <a:latin typeface="Calibri"/>
                <a:ea typeface="Microsoft YaHei"/>
              </a:rPr>
              <a:t>16 668,00 </a:t>
            </a:r>
            <a:r>
              <a:rPr lang="ru-RU" sz="2800" b="0" strike="noStrike" spc="-1" dirty="0" smtClean="0">
                <a:solidFill>
                  <a:srgbClr val="000000"/>
                </a:solidFill>
                <a:latin typeface="Calibri"/>
                <a:ea typeface="Microsoft YaHei"/>
              </a:rPr>
              <a:t>руб., </a:t>
            </a:r>
            <a:br>
              <a:rPr lang="ru-RU" sz="2800" b="0" strike="noStrike" spc="-1" dirty="0" smtClean="0">
                <a:solidFill>
                  <a:srgbClr val="000000"/>
                </a:solidFill>
                <a:latin typeface="Calibri"/>
                <a:ea typeface="Microsoft YaHei"/>
              </a:rPr>
            </a:br>
            <a:r>
              <a:rPr lang="ru-RU" sz="2800" b="0" strike="noStrike" spc="-1" dirty="0" smtClean="0">
                <a:solidFill>
                  <a:srgbClr val="000000"/>
                </a:solidFill>
                <a:latin typeface="Calibri"/>
                <a:ea typeface="Microsoft YaHei"/>
              </a:rPr>
              <a:t>+ </a:t>
            </a:r>
            <a:r>
              <a:rPr lang="ru-RU" sz="2800" b="1" strike="noStrike" spc="-1" dirty="0" smtClean="0">
                <a:solidFill>
                  <a:srgbClr val="FF0000"/>
                </a:solidFill>
                <a:latin typeface="Calibri"/>
                <a:ea typeface="Microsoft YaHei"/>
              </a:rPr>
              <a:t>23 150,00 </a:t>
            </a:r>
            <a:r>
              <a:rPr lang="ru-RU" sz="2800" b="0" strike="noStrike" spc="-1" dirty="0" smtClean="0">
                <a:solidFill>
                  <a:srgbClr val="000000"/>
                </a:solidFill>
                <a:latin typeface="Calibri"/>
                <a:ea typeface="Microsoft YaHei"/>
              </a:rPr>
              <a:t>руб. </a:t>
            </a:r>
            <a:r>
              <a:rPr lang="ru-RU" sz="2800" b="0" strike="noStrike" spc="-1" dirty="0">
                <a:solidFill>
                  <a:srgbClr val="000000"/>
                </a:solidFill>
                <a:latin typeface="Calibri"/>
                <a:ea typeface="Microsoft YaHei"/>
              </a:rPr>
              <a:t>за счет </a:t>
            </a:r>
            <a:r>
              <a:rPr lang="ru-RU" sz="2800" b="1" strike="noStrike" spc="-1" dirty="0">
                <a:solidFill>
                  <a:srgbClr val="000000"/>
                </a:solidFill>
                <a:latin typeface="Calibri"/>
                <a:ea typeface="Microsoft YaHei"/>
              </a:rPr>
              <a:t>инвестора)</a:t>
            </a:r>
            <a:r>
              <a:rPr lang="ru-RU" sz="2800" b="0" strike="noStrike" spc="-1" dirty="0">
                <a:solidFill>
                  <a:srgbClr val="000000"/>
                </a:solidFill>
                <a:latin typeface="Calibri"/>
                <a:ea typeface="Microsoft YaHei"/>
              </a:rPr>
              <a:t> ,</a:t>
            </a:r>
            <a:r>
              <a:rPr sz="2800" dirty="0"/>
              <a:t/>
            </a:r>
            <a:br>
              <a:rPr sz="2800" dirty="0"/>
            </a:br>
            <a:r>
              <a:rPr lang="ru-RU" sz="2800" b="0" strike="noStrike" spc="-1" dirty="0">
                <a:solidFill>
                  <a:srgbClr val="000000"/>
                </a:solidFill>
                <a:latin typeface="Calibri"/>
                <a:ea typeface="Microsoft YaHei"/>
              </a:rPr>
              <a:t>19. РАСХОДЫ  НА  ГОС.ПОШЛИНУ ПО  ВЗЫСКАНИЮ ЗАДОЛЖЕННОСТИ </a:t>
            </a:r>
            <a:r>
              <a:rPr lang="ru-RU" sz="2800" b="0" strike="noStrike" spc="-1" dirty="0" smtClean="0">
                <a:solidFill>
                  <a:srgbClr val="000000"/>
                </a:solidFill>
                <a:latin typeface="Calibri"/>
                <a:ea typeface="Microsoft YaHei"/>
              </a:rPr>
              <a:t>– </a:t>
            </a:r>
            <a:r>
              <a:rPr lang="ru-RU" sz="2800" b="1" strike="noStrike" spc="-1" dirty="0" smtClean="0">
                <a:solidFill>
                  <a:srgbClr val="000000"/>
                </a:solidFill>
                <a:latin typeface="Calibri"/>
                <a:ea typeface="Microsoft YaHei"/>
              </a:rPr>
              <a:t>38 714,00 </a:t>
            </a:r>
            <a:r>
              <a:rPr lang="ru-RU" sz="2800" b="0" strike="noStrike" spc="-1" dirty="0" smtClean="0">
                <a:solidFill>
                  <a:srgbClr val="000000"/>
                </a:solidFill>
                <a:latin typeface="Calibri"/>
                <a:ea typeface="Microsoft YaHei"/>
              </a:rPr>
              <a:t>руб., </a:t>
            </a:r>
            <a:r>
              <a:rPr sz="2800" dirty="0"/>
              <a:t/>
            </a:r>
            <a:br>
              <a:rPr sz="2800" dirty="0"/>
            </a:br>
            <a:r>
              <a:rPr lang="ru-RU" sz="2800" b="0" strike="noStrike" spc="-1" dirty="0">
                <a:solidFill>
                  <a:srgbClr val="000000"/>
                </a:solidFill>
                <a:latin typeface="Calibri"/>
                <a:ea typeface="Microsoft YaHei"/>
              </a:rPr>
              <a:t>20. ПОЧТОВЫЕ РАСХОДЫ — </a:t>
            </a:r>
            <a:r>
              <a:rPr lang="ru-RU" sz="2800" b="1" strike="noStrike" spc="-1" dirty="0" smtClean="0">
                <a:solidFill>
                  <a:srgbClr val="000000"/>
                </a:solidFill>
                <a:latin typeface="Calibri"/>
                <a:ea typeface="Microsoft YaHei"/>
              </a:rPr>
              <a:t>4 923,56 </a:t>
            </a:r>
            <a:r>
              <a:rPr lang="ru-RU" sz="2800" b="0" strike="noStrike" spc="-1" dirty="0" smtClean="0">
                <a:solidFill>
                  <a:srgbClr val="000000"/>
                </a:solidFill>
                <a:latin typeface="Calibri"/>
                <a:ea typeface="Microsoft YaHei"/>
              </a:rPr>
              <a:t>руб., </a:t>
            </a:r>
            <a:r>
              <a:rPr sz="2800" dirty="0"/>
              <a:t/>
            </a:r>
            <a:br>
              <a:rPr sz="2800" dirty="0"/>
            </a:br>
            <a:r>
              <a:rPr lang="ru-RU" sz="2800" b="0" strike="noStrike" spc="-1" dirty="0">
                <a:solidFill>
                  <a:srgbClr val="000000"/>
                </a:solidFill>
                <a:latin typeface="Calibri"/>
                <a:ea typeface="Microsoft YaHei"/>
              </a:rPr>
              <a:t>21. КАНЦЕЛЯРСКИЕ  РАСХОДЫ  - </a:t>
            </a:r>
            <a:r>
              <a:rPr lang="ru-RU" sz="2800" b="1" strike="noStrike" spc="-1" dirty="0" smtClean="0">
                <a:solidFill>
                  <a:srgbClr val="000000"/>
                </a:solidFill>
                <a:latin typeface="Calibri"/>
                <a:ea typeface="Microsoft YaHei"/>
              </a:rPr>
              <a:t>31 822,50 </a:t>
            </a:r>
            <a:r>
              <a:rPr lang="ru-RU" sz="2800" b="0" strike="noStrike" spc="-1" dirty="0" smtClean="0">
                <a:solidFill>
                  <a:srgbClr val="000000"/>
                </a:solidFill>
                <a:latin typeface="Calibri"/>
                <a:ea typeface="Microsoft YaHei"/>
              </a:rPr>
              <a:t>руб.,</a:t>
            </a:r>
            <a:endParaRPr lang="ru-RU" sz="2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Picture 1" descr="E:\Отчёт 2024 Серебряный Бор\Июнь 2024\Мусорная площадка\20240624_113847.jpg"/>
          <p:cNvPicPr/>
          <p:nvPr/>
        </p:nvPicPr>
        <p:blipFill>
          <a:blip r:embed="rId2" cstate="print"/>
          <a:stretch/>
        </p:blipFill>
        <p:spPr>
          <a:xfrm>
            <a:off x="457200" y="836640"/>
            <a:ext cx="8228520" cy="5183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Picture 3" descr="E:\Отчёт 2024 Серебряный Бор\Июнь 2024\Дорога у мусорной площадки\20240622_123556.jpg"/>
          <p:cNvPicPr/>
          <p:nvPr/>
        </p:nvPicPr>
        <p:blipFill>
          <a:blip r:embed="rId2" cstate="print"/>
          <a:stretch/>
        </p:blipFill>
        <p:spPr>
          <a:xfrm>
            <a:off x="457200" y="692640"/>
            <a:ext cx="8002080" cy="5831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subTitle"/>
          </p:nvPr>
        </p:nvSpPr>
        <p:spPr>
          <a:xfrm>
            <a:off x="457200" y="273600"/>
            <a:ext cx="8228880" cy="6206400"/>
          </a:xfrm>
          <a:prstGeom prst="rect">
            <a:avLst/>
          </a:prstGeom>
          <a:noFill/>
          <a:ln w="0">
            <a:noFill/>
          </a:ln>
        </p:spPr>
        <p:txBody>
          <a:bodyPr lIns="0" tIns="0" rIns="0" bIns="0" anchor="ctr">
            <a:noAutofit/>
          </a:bodyPr>
          <a:lstStyle/>
          <a:p>
            <a:pPr marL="343080" indent="-343080">
              <a:lnSpc>
                <a:spcPct val="100000"/>
              </a:lnSpc>
              <a:spcBef>
                <a:spcPts val="660"/>
              </a:spcBef>
              <a:tabLst>
                <a:tab pos="0" algn="l"/>
              </a:tabLst>
            </a:pPr>
            <a:r>
              <a:rPr lang="ru-RU" sz="3200" b="1" strike="noStrike" spc="-1">
                <a:solidFill>
                  <a:srgbClr val="000000"/>
                </a:solidFill>
                <a:latin typeface="Calibri"/>
              </a:rPr>
              <a:t>Статистика на </a:t>
            </a:r>
            <a:r>
              <a:rPr lang="ru-RU" sz="3200" b="1" strike="noStrike" spc="-1">
                <a:solidFill>
                  <a:srgbClr val="C9211E"/>
                </a:solidFill>
                <a:latin typeface="Calibri"/>
              </a:rPr>
              <a:t>31.12.2024г</a:t>
            </a:r>
            <a:endParaRPr lang="ru-RU" sz="3200" b="0" strike="noStrike" spc="-1">
              <a:solidFill>
                <a:srgbClr val="000000"/>
              </a:solidFill>
              <a:latin typeface="Arial"/>
            </a:endParaRPr>
          </a:p>
          <a:p>
            <a:pPr marL="343080" indent="-343080">
              <a:lnSpc>
                <a:spcPct val="100000"/>
              </a:lnSpc>
              <a:spcBef>
                <a:spcPts val="660"/>
              </a:spcBef>
              <a:buClr>
                <a:srgbClr val="000000"/>
              </a:buClr>
              <a:buFont typeface="Arial"/>
              <a:buChar char="•"/>
              <a:tabLst>
                <a:tab pos="0" algn="l"/>
              </a:tabLst>
            </a:pPr>
            <a:r>
              <a:rPr lang="ru-RU" sz="2400" b="0" strike="noStrike" spc="-1">
                <a:solidFill>
                  <a:srgbClr val="000000"/>
                </a:solidFill>
                <a:latin typeface="Calibri"/>
              </a:rPr>
              <a:t>Количество участков в ТСН– </a:t>
            </a:r>
            <a:r>
              <a:rPr lang="ru-RU" sz="2400" b="1" strike="noStrike" spc="-1">
                <a:solidFill>
                  <a:srgbClr val="000000"/>
                </a:solidFill>
                <a:latin typeface="Calibri"/>
              </a:rPr>
              <a:t>1287 </a:t>
            </a:r>
            <a:r>
              <a:rPr lang="ru-RU" sz="2400" b="0" strike="noStrike" spc="-1">
                <a:solidFill>
                  <a:srgbClr val="000000"/>
                </a:solidFill>
                <a:latin typeface="Calibri"/>
              </a:rPr>
              <a:t>участка. </a:t>
            </a:r>
            <a:endParaRPr lang="ru-RU" sz="2400" b="0" strike="noStrike" spc="-1">
              <a:solidFill>
                <a:srgbClr val="000000"/>
              </a:solidFill>
              <a:latin typeface="Arial"/>
            </a:endParaRPr>
          </a:p>
          <a:p>
            <a:pPr marL="343080" indent="-343080">
              <a:lnSpc>
                <a:spcPct val="100000"/>
              </a:lnSpc>
              <a:spcBef>
                <a:spcPts val="660"/>
              </a:spcBef>
              <a:buClr>
                <a:srgbClr val="000000"/>
              </a:buClr>
              <a:buFont typeface="Arial"/>
              <a:buChar char="•"/>
              <a:tabLst>
                <a:tab pos="0" algn="l"/>
              </a:tabLst>
            </a:pPr>
            <a:r>
              <a:rPr lang="ru-RU" sz="2400" b="0" strike="noStrike" spc="-1">
                <a:solidFill>
                  <a:srgbClr val="000000"/>
                </a:solidFill>
                <a:latin typeface="Calibri"/>
              </a:rPr>
              <a:t>Количество освоенных участков– 89 % от общего количества.</a:t>
            </a:r>
            <a:endParaRPr lang="ru-RU" sz="2400" b="0" strike="noStrike" spc="-1">
              <a:solidFill>
                <a:srgbClr val="000000"/>
              </a:solidFill>
              <a:latin typeface="Arial"/>
            </a:endParaRPr>
          </a:p>
          <a:p>
            <a:pPr marL="343080" indent="-343080">
              <a:lnSpc>
                <a:spcPct val="100000"/>
              </a:lnSpc>
              <a:spcBef>
                <a:spcPts val="660"/>
              </a:spcBef>
              <a:buClr>
                <a:srgbClr val="000000"/>
              </a:buClr>
              <a:buFont typeface="Arial"/>
              <a:buChar char="•"/>
              <a:tabLst>
                <a:tab pos="0" algn="l"/>
              </a:tabLst>
            </a:pPr>
            <a:r>
              <a:rPr lang="ru-RU" sz="2400" b="0" strike="noStrike" spc="-1">
                <a:solidFill>
                  <a:srgbClr val="000000"/>
                </a:solidFill>
                <a:latin typeface="Calibri"/>
              </a:rPr>
              <a:t>Количество членов ТСН– </a:t>
            </a:r>
            <a:r>
              <a:rPr lang="ru-RU" sz="2400" b="1" strike="noStrike" spc="-1">
                <a:solidFill>
                  <a:srgbClr val="000000"/>
                </a:solidFill>
                <a:latin typeface="Calibri"/>
              </a:rPr>
              <a:t>936 </a:t>
            </a:r>
            <a:r>
              <a:rPr lang="ru-RU" sz="2400" b="0" strike="noStrike" spc="-1">
                <a:solidFill>
                  <a:srgbClr val="000000"/>
                </a:solidFill>
                <a:latin typeface="Calibri"/>
              </a:rPr>
              <a:t>человек.</a:t>
            </a:r>
            <a:endParaRPr lang="ru-RU" sz="2400" b="0" strike="noStrike" spc="-1">
              <a:solidFill>
                <a:srgbClr val="000000"/>
              </a:solidFill>
              <a:latin typeface="Arial"/>
            </a:endParaRPr>
          </a:p>
          <a:p>
            <a:pPr marL="343080" indent="-343080">
              <a:lnSpc>
                <a:spcPct val="100000"/>
              </a:lnSpc>
              <a:spcBef>
                <a:spcPts val="660"/>
              </a:spcBef>
              <a:buClr>
                <a:srgbClr val="000000"/>
              </a:buClr>
              <a:buFont typeface="Arial"/>
              <a:buChar char="•"/>
              <a:tabLst>
                <a:tab pos="0" algn="l"/>
              </a:tabLst>
            </a:pPr>
            <a:r>
              <a:rPr lang="ru-RU" sz="2400" b="0" strike="noStrike" spc="-1">
                <a:solidFill>
                  <a:srgbClr val="000000"/>
                </a:solidFill>
                <a:latin typeface="Calibri"/>
              </a:rPr>
              <a:t>Количество дачников, ведущих хозяйство </a:t>
            </a:r>
            <a:endParaRPr lang="ru-RU" sz="2400" b="0" strike="noStrike" spc="-1">
              <a:solidFill>
                <a:srgbClr val="000000"/>
              </a:solidFill>
              <a:latin typeface="Arial"/>
            </a:endParaRPr>
          </a:p>
          <a:p>
            <a:pPr marL="343080" indent="-343080">
              <a:lnSpc>
                <a:spcPct val="100000"/>
              </a:lnSpc>
              <a:spcBef>
                <a:spcPts val="660"/>
              </a:spcBef>
              <a:buClr>
                <a:srgbClr val="000000"/>
              </a:buClr>
              <a:buFont typeface="Arial"/>
              <a:buChar char="•"/>
              <a:tabLst>
                <a:tab pos="0" algn="l"/>
              </a:tabLst>
            </a:pPr>
            <a:r>
              <a:rPr lang="ru-RU" sz="2400" b="0" strike="noStrike" spc="-1">
                <a:solidFill>
                  <a:srgbClr val="000000"/>
                </a:solidFill>
                <a:latin typeface="Calibri"/>
              </a:rPr>
              <a:t>в индивидуальном порядке– </a:t>
            </a:r>
            <a:r>
              <a:rPr lang="ru-RU" sz="2400" b="1" strike="noStrike" spc="-1">
                <a:solidFill>
                  <a:srgbClr val="000000"/>
                </a:solidFill>
                <a:latin typeface="Calibri"/>
              </a:rPr>
              <a:t>351 </a:t>
            </a:r>
            <a:r>
              <a:rPr lang="ru-RU" sz="2400" b="0" strike="noStrike" spc="-1">
                <a:solidFill>
                  <a:srgbClr val="000000"/>
                </a:solidFill>
                <a:latin typeface="Calibri"/>
              </a:rPr>
              <a:t>человека.</a:t>
            </a:r>
            <a:endParaRPr lang="ru-RU" sz="2400" b="0" strike="noStrike" spc="-1">
              <a:solidFill>
                <a:srgbClr val="000000"/>
              </a:solidFill>
              <a:latin typeface="Arial"/>
            </a:endParaRPr>
          </a:p>
          <a:p>
            <a:pPr marL="343080" indent="-343080">
              <a:lnSpc>
                <a:spcPct val="100000"/>
              </a:lnSpc>
              <a:spcBef>
                <a:spcPts val="660"/>
              </a:spcBef>
              <a:buClr>
                <a:srgbClr val="000000"/>
              </a:buClr>
              <a:buFont typeface="Arial"/>
              <a:buChar char="•"/>
              <a:tabLst>
                <a:tab pos="0" algn="l"/>
              </a:tabLst>
            </a:pPr>
            <a:r>
              <a:rPr lang="ru-RU" sz="2400" b="0" strike="noStrike" spc="-1">
                <a:solidFill>
                  <a:srgbClr val="000000"/>
                </a:solidFill>
                <a:latin typeface="Calibri"/>
              </a:rPr>
              <a:t>Протяженность дорог в ТСН- </a:t>
            </a:r>
            <a:r>
              <a:rPr lang="ru-RU" sz="2400" b="1" strike="noStrike" spc="-1">
                <a:solidFill>
                  <a:srgbClr val="000000"/>
                </a:solidFill>
                <a:latin typeface="Calibri"/>
              </a:rPr>
              <a:t>38 </a:t>
            </a:r>
            <a:r>
              <a:rPr lang="ru-RU" sz="2400" b="0" strike="noStrike" spc="-1">
                <a:solidFill>
                  <a:srgbClr val="000000"/>
                </a:solidFill>
                <a:latin typeface="Calibri"/>
              </a:rPr>
              <a:t>км.</a:t>
            </a:r>
            <a:endParaRPr lang="ru-RU" sz="2400" b="0" strike="noStrike" spc="-1">
              <a:solidFill>
                <a:srgbClr val="000000"/>
              </a:solidFill>
              <a:latin typeface="Arial"/>
            </a:endParaRPr>
          </a:p>
          <a:p>
            <a:pPr marL="343080" indent="-343080">
              <a:lnSpc>
                <a:spcPct val="100000"/>
              </a:lnSpc>
              <a:spcBef>
                <a:spcPts val="660"/>
              </a:spcBef>
              <a:buClr>
                <a:srgbClr val="000000"/>
              </a:buClr>
              <a:buFont typeface="Arial"/>
              <a:buChar char="•"/>
              <a:tabLst>
                <a:tab pos="0" algn="l"/>
              </a:tabLst>
            </a:pPr>
            <a:r>
              <a:rPr lang="ru-RU" sz="2400" b="0" strike="noStrike" spc="-1">
                <a:solidFill>
                  <a:srgbClr val="000000"/>
                </a:solidFill>
                <a:latin typeface="Calibri"/>
              </a:rPr>
              <a:t>Дорог, принадлежащих ТСН «Серебряный бор» -13,659га     (в 1,2,4,6,7,8 очередях с  общей кадастровой стоимостью-32052112,78руб.). Дороги 3,5,10,11оч-в бессрочной бесплатной аренде, с содержанием за счет ТСН (т. е. земельный налог оплачивает ТСН на счет налоговой).</a:t>
            </a:r>
            <a:endParaRPr lang="ru-RU"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Picture 6" descr="E:\Отчёт 2024 Серебряный Бор\Июнь 2024\Дорога у мусорной площадки\20240618_150224.jpg"/>
          <p:cNvPicPr/>
          <p:nvPr/>
        </p:nvPicPr>
        <p:blipFill>
          <a:blip r:embed="rId2" cstate="print"/>
          <a:stretch/>
        </p:blipFill>
        <p:spPr>
          <a:xfrm>
            <a:off x="457200" y="692640"/>
            <a:ext cx="8228520" cy="5183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4680"/>
            <a:ext cx="8228520" cy="6322320"/>
          </a:xfrm>
          <a:prstGeom prst="rect">
            <a:avLst/>
          </a:prstGeom>
          <a:noFill/>
          <a:ln w="0">
            <a:noFill/>
          </a:ln>
        </p:spPr>
        <p:txBody>
          <a:bodyPr lIns="0" tIns="0" rIns="0" bIns="0" anchor="ctr">
            <a:normAutofit/>
          </a:bodyPr>
          <a:lstStyle/>
          <a:p>
            <a:pPr indent="0">
              <a:lnSpc>
                <a:spcPct val="100000"/>
              </a:lnSpc>
              <a:buNone/>
              <a:tabLst>
                <a:tab pos="0" algn="l"/>
              </a:tabLst>
            </a:pPr>
            <a:r>
              <a:rPr lang="ru-RU" sz="2800" b="0" strike="noStrike" spc="-1" dirty="0">
                <a:solidFill>
                  <a:srgbClr val="000000"/>
                </a:solidFill>
                <a:latin typeface="Calibri"/>
              </a:rPr>
              <a:t>22.</a:t>
            </a:r>
            <a:r>
              <a:rPr lang="ru-RU" sz="4000" b="0" strike="noStrike" spc="-1" dirty="0">
                <a:solidFill>
                  <a:srgbClr val="000000"/>
                </a:solidFill>
                <a:latin typeface="Calibri"/>
              </a:rPr>
              <a:t> </a:t>
            </a:r>
            <a:r>
              <a:rPr lang="ru-RU" sz="2800" b="0" strike="noStrike" spc="-1" dirty="0">
                <a:solidFill>
                  <a:srgbClr val="000000"/>
                </a:solidFill>
                <a:latin typeface="Calibri"/>
              </a:rPr>
              <a:t>разное (МАЛОЦЕНКА) — </a:t>
            </a:r>
            <a:r>
              <a:rPr lang="ru-RU" sz="2800" b="1" strike="noStrike" spc="-1" dirty="0" smtClean="0">
                <a:solidFill>
                  <a:srgbClr val="000000"/>
                </a:solidFill>
                <a:latin typeface="Calibri"/>
              </a:rPr>
              <a:t>90 611,76 </a:t>
            </a:r>
            <a:r>
              <a:rPr lang="ru-RU" sz="2800" b="0" strike="noStrike" spc="-1" dirty="0" smtClean="0">
                <a:solidFill>
                  <a:srgbClr val="000000"/>
                </a:solidFill>
                <a:latin typeface="Calibri"/>
              </a:rPr>
              <a:t>руб.,(</a:t>
            </a:r>
            <a:r>
              <a:rPr lang="ru-RU" sz="2800" b="0" strike="noStrike" spc="-1" dirty="0">
                <a:solidFill>
                  <a:srgbClr val="000000"/>
                </a:solidFill>
                <a:latin typeface="Calibri"/>
              </a:rPr>
              <a:t>лампы, выключатели, замки, сигнальные ленты, книжки садовода, перчатки, хлорамин, мусорные мешки, гвозди, краска, кисти, ГСМ для покоса, хозяйственные принадлежности для мытья пола, доски и прочее),</a:t>
            </a:r>
            <a:r>
              <a:rPr sz="2800" dirty="0"/>
              <a:t/>
            </a:r>
            <a:br>
              <a:rPr sz="2800" dirty="0"/>
            </a:br>
            <a:r>
              <a:rPr lang="ru-RU" sz="2800" b="0" strike="noStrike" spc="-1" dirty="0">
                <a:solidFill>
                  <a:srgbClr val="000000"/>
                </a:solidFill>
                <a:latin typeface="Calibri"/>
              </a:rPr>
              <a:t>23. ВОЗВРАТ  ИЗЛИШНЕОПЛАЧЕННЫХ ЧЛЕНСКИХ ВЗНОСОВ -  </a:t>
            </a:r>
            <a:r>
              <a:rPr lang="ru-RU" sz="2800" b="1" strike="noStrike" spc="-1" dirty="0" smtClean="0">
                <a:solidFill>
                  <a:srgbClr val="000000"/>
                </a:solidFill>
                <a:latin typeface="Calibri"/>
              </a:rPr>
              <a:t>5 359,80 </a:t>
            </a:r>
            <a:r>
              <a:rPr lang="ru-RU" sz="2800" b="0" strike="noStrike" spc="-1" dirty="0" smtClean="0">
                <a:solidFill>
                  <a:srgbClr val="000000"/>
                </a:solidFill>
                <a:latin typeface="Calibri"/>
              </a:rPr>
              <a:t>руб.,( </a:t>
            </a:r>
            <a:r>
              <a:rPr lang="ru-RU" sz="2800" b="0" strike="noStrike" spc="-1" dirty="0">
                <a:solidFill>
                  <a:srgbClr val="000000"/>
                </a:solidFill>
                <a:latin typeface="Calibri"/>
              </a:rPr>
              <a:t>участок продали),</a:t>
            </a:r>
            <a:r>
              <a:rPr sz="2800" dirty="0"/>
              <a:t/>
            </a:r>
            <a:br>
              <a:rPr sz="2800" dirty="0"/>
            </a:br>
            <a:r>
              <a:rPr lang="ru-RU" sz="2800" b="0" strike="noStrike" spc="-1" dirty="0">
                <a:solidFill>
                  <a:srgbClr val="000000"/>
                </a:solidFill>
                <a:latin typeface="Calibri"/>
              </a:rPr>
              <a:t>24. ЗАТРАТЫ  НА  ПРАЗДНИКИ- </a:t>
            </a:r>
            <a:r>
              <a:rPr lang="ru-RU" sz="2800" b="1" strike="noStrike" spc="-1" dirty="0" smtClean="0">
                <a:solidFill>
                  <a:srgbClr val="000000"/>
                </a:solidFill>
                <a:latin typeface="Calibri"/>
              </a:rPr>
              <a:t>78 731,97 руб. </a:t>
            </a:r>
            <a:r>
              <a:rPr lang="ru-RU" sz="2800" b="1" strike="noStrike" spc="-1" dirty="0">
                <a:solidFill>
                  <a:srgbClr val="000000"/>
                </a:solidFill>
                <a:latin typeface="Calibri"/>
              </a:rPr>
              <a:t>( в счет взносов-</a:t>
            </a:r>
            <a:r>
              <a:rPr lang="ru-RU" sz="2800" b="0" strike="noStrike" spc="-1" dirty="0">
                <a:solidFill>
                  <a:srgbClr val="000000"/>
                </a:solidFill>
                <a:latin typeface="Calibri"/>
              </a:rPr>
              <a:t> </a:t>
            </a:r>
            <a:r>
              <a:rPr lang="ru-RU" sz="2800" b="1" strike="noStrike" spc="-1" dirty="0" smtClean="0">
                <a:solidFill>
                  <a:srgbClr val="000000"/>
                </a:solidFill>
                <a:latin typeface="Calibri"/>
              </a:rPr>
              <a:t>8 587,97</a:t>
            </a:r>
            <a:r>
              <a:rPr lang="ru-RU" sz="2800" b="0" strike="noStrike" spc="-1" dirty="0" smtClean="0">
                <a:solidFill>
                  <a:srgbClr val="000000"/>
                </a:solidFill>
                <a:latin typeface="Calibri"/>
              </a:rPr>
              <a:t>руб. </a:t>
            </a:r>
            <a:r>
              <a:rPr lang="ru-RU" sz="2800" b="0" strike="noStrike" spc="-1" dirty="0">
                <a:solidFill>
                  <a:srgbClr val="000000"/>
                </a:solidFill>
                <a:latin typeface="Calibri"/>
              </a:rPr>
              <a:t>+</a:t>
            </a:r>
            <a:r>
              <a:rPr lang="ru-RU" sz="2800" b="1" strike="noStrike" spc="-1" dirty="0" smtClean="0">
                <a:solidFill>
                  <a:srgbClr val="FF0000"/>
                </a:solidFill>
                <a:latin typeface="Calibri"/>
              </a:rPr>
              <a:t>70 144,00 </a:t>
            </a:r>
            <a:r>
              <a:rPr lang="ru-RU" sz="2800" b="0" strike="noStrike" spc="-1" dirty="0">
                <a:solidFill>
                  <a:srgbClr val="000000"/>
                </a:solidFill>
                <a:latin typeface="Calibri"/>
              </a:rPr>
              <a:t>руб. дополнительно за счет инвестора на 137 подарков).</a:t>
            </a:r>
            <a:r>
              <a:rPr sz="2800" dirty="0"/>
              <a:t/>
            </a:r>
            <a:br>
              <a:rPr sz="2800" dirty="0"/>
            </a:br>
            <a:r>
              <a:rPr lang="ru-RU" sz="2800" b="0" strike="noStrike" spc="-1" dirty="0">
                <a:solidFill>
                  <a:srgbClr val="000000"/>
                </a:solidFill>
                <a:latin typeface="Calibri"/>
              </a:rPr>
              <a:t>25. Детская площадка «Городок» в дар от администрации г.Тюмени + еще одна спортивная новая площадка </a:t>
            </a:r>
            <a:r>
              <a:rPr lang="ru-RU" sz="2800" b="1" strike="noStrike" spc="-1" dirty="0">
                <a:solidFill>
                  <a:srgbClr val="000000"/>
                </a:solidFill>
                <a:latin typeface="Calibri"/>
              </a:rPr>
              <a:t>от инвестора </a:t>
            </a:r>
            <a:r>
              <a:rPr lang="ru-RU" sz="2800" b="0" strike="noStrike" spc="-1" dirty="0">
                <a:solidFill>
                  <a:srgbClr val="000000"/>
                </a:solidFill>
                <a:latin typeface="Calibri"/>
              </a:rPr>
              <a:t>-</a:t>
            </a:r>
            <a:r>
              <a:rPr lang="ru-RU" sz="2800" b="1" strike="noStrike" spc="-1" dirty="0" smtClean="0">
                <a:solidFill>
                  <a:srgbClr val="FF0000"/>
                </a:solidFill>
                <a:latin typeface="Calibri"/>
              </a:rPr>
              <a:t>187 000,00</a:t>
            </a:r>
            <a:r>
              <a:rPr lang="ru-RU" sz="2800" b="0" strike="noStrike" spc="-1" dirty="0" smtClean="0">
                <a:solidFill>
                  <a:srgbClr val="000000"/>
                </a:solidFill>
                <a:latin typeface="Calibri"/>
              </a:rPr>
              <a:t> </a:t>
            </a:r>
            <a:r>
              <a:rPr lang="ru-RU" sz="2800" b="0" strike="noStrike" spc="-1" dirty="0">
                <a:solidFill>
                  <a:srgbClr val="000000"/>
                </a:solidFill>
                <a:latin typeface="Calibri"/>
              </a:rPr>
              <a:t>руб. (на складе находятся в н.п.Антипино).</a:t>
            </a:r>
            <a:endParaRPr lang="ru-RU" sz="2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Picture 2" descr="E:\Отчёт 2024 Серебряный Бор\Октябрь\Ремонт уличного освещения в 5й, 1-2 очередях\20241001_093930.jpg"/>
          <p:cNvPicPr/>
          <p:nvPr/>
        </p:nvPicPr>
        <p:blipFill>
          <a:blip r:embed="rId2" cstate="print"/>
          <a:stretch/>
        </p:blipFill>
        <p:spPr>
          <a:xfrm>
            <a:off x="457200" y="980640"/>
            <a:ext cx="8228520" cy="4831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74680"/>
            <a:ext cx="8228520" cy="560880"/>
          </a:xfrm>
          <a:prstGeom prst="rect">
            <a:avLst/>
          </a:prstGeom>
          <a:noFill/>
          <a:ln w="0">
            <a:noFill/>
          </a:ln>
        </p:spPr>
        <p:txBody>
          <a:bodyPr lIns="90000" tIns="45000" rIns="90000" bIns="45000" anchor="ctr">
            <a:normAutofit/>
          </a:bodyPr>
          <a:lstStyle/>
          <a:p>
            <a:pPr indent="0" algn="ctr">
              <a:lnSpc>
                <a:spcPct val="100000"/>
              </a:lnSpc>
              <a:buNone/>
              <a:tabLst>
                <a:tab pos="0" algn="l"/>
              </a:tabLst>
            </a:pPr>
            <a:r>
              <a:rPr lang="ru-RU" sz="2800" b="0" strike="noStrike" spc="-1">
                <a:solidFill>
                  <a:srgbClr val="000000"/>
                </a:solidFill>
                <a:latin typeface="Calibri"/>
              </a:rPr>
              <a:t>Строительство эл.линии по ул.Тенистая</a:t>
            </a:r>
            <a:endParaRPr lang="ru-RU" sz="2800" b="0" strike="noStrike" spc="-1">
              <a:solidFill>
                <a:srgbClr val="000000"/>
              </a:solidFill>
              <a:latin typeface="Arial"/>
            </a:endParaRPr>
          </a:p>
        </p:txBody>
      </p:sp>
      <p:pic>
        <p:nvPicPr>
          <p:cNvPr id="295" name="Picture 2" descr="E:\Отчёт 2024 Серебряный Бор\Май 2024\Установка столбов на улице Тенистая\20240530_153724.jpg"/>
          <p:cNvPicPr/>
          <p:nvPr/>
        </p:nvPicPr>
        <p:blipFill>
          <a:blip r:embed="rId2" cstate="print"/>
          <a:stretch/>
        </p:blipFill>
        <p:spPr>
          <a:xfrm>
            <a:off x="457200" y="1531800"/>
            <a:ext cx="8228520" cy="38984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2" descr="E:\Отчёт 2024 Серебряный Бор\Май 2024\Установка столбов на улице Тенистая\20240530_162638.jpg"/>
          <p:cNvPicPr/>
          <p:nvPr/>
        </p:nvPicPr>
        <p:blipFill>
          <a:blip r:embed="rId2" cstate="print"/>
          <a:stretch/>
        </p:blipFill>
        <p:spPr>
          <a:xfrm rot="5400000">
            <a:off x="1440000" y="1370520"/>
            <a:ext cx="6262920" cy="38984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74680"/>
            <a:ext cx="8228520" cy="848880"/>
          </a:xfrm>
          <a:prstGeom prst="rect">
            <a:avLst/>
          </a:prstGeom>
          <a:noFill/>
          <a:ln w="0">
            <a:noFill/>
          </a:ln>
        </p:spPr>
        <p:txBody>
          <a:bodyPr lIns="90000" tIns="45000" rIns="90000" bIns="45000" anchor="ctr">
            <a:normAutofit fontScale="90000"/>
          </a:bodyPr>
          <a:lstStyle/>
          <a:p>
            <a:pPr indent="0" algn="ctr">
              <a:lnSpc>
                <a:spcPct val="100000"/>
              </a:lnSpc>
              <a:buNone/>
              <a:tabLst>
                <a:tab pos="0" algn="l"/>
              </a:tabLst>
            </a:pPr>
            <a:r>
              <a:rPr lang="ru-RU" sz="2800" b="1" strike="noStrike" spc="-1">
                <a:solidFill>
                  <a:srgbClr val="000000"/>
                </a:solidFill>
                <a:latin typeface="Calibri"/>
              </a:rPr>
              <a:t>Работы проводимые в течении года. </a:t>
            </a:r>
            <a:r>
              <a:rPr sz="2800"/>
              <a:t/>
            </a:r>
            <a:br>
              <a:rPr sz="2800"/>
            </a:br>
            <a:r>
              <a:rPr lang="ru-RU" sz="2800" b="1" strike="noStrike" spc="-1">
                <a:solidFill>
                  <a:srgbClr val="000000"/>
                </a:solidFill>
                <a:latin typeface="Calibri"/>
              </a:rPr>
              <a:t>Март, апрель 2024года</a:t>
            </a:r>
            <a:endParaRPr lang="ru-RU" sz="2800" b="0" strike="noStrike" spc="-1">
              <a:solidFill>
                <a:srgbClr val="000000"/>
              </a:solidFill>
              <a:latin typeface="Arial"/>
            </a:endParaRPr>
          </a:p>
        </p:txBody>
      </p:sp>
      <p:pic>
        <p:nvPicPr>
          <p:cNvPr id="298" name="Picture 2" descr="E:\Отчёт 2024 Серебряный Бор\Апрель 2024\Откачка воды в паводок\20240407_092200.jpg"/>
          <p:cNvPicPr/>
          <p:nvPr/>
        </p:nvPicPr>
        <p:blipFill>
          <a:blip r:embed="rId2" cstate="print"/>
          <a:stretch/>
        </p:blipFill>
        <p:spPr>
          <a:xfrm>
            <a:off x="457200" y="1711800"/>
            <a:ext cx="8228520" cy="38984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Picture 2" descr="E:\Отчёт 2024 Серебряный Бор\Апрель 2024\Оканавливание 10й очереди в доль поля\20240421_120016.jpg"/>
          <p:cNvPicPr/>
          <p:nvPr/>
        </p:nvPicPr>
        <p:blipFill>
          <a:blip r:embed="rId2" cstate="print"/>
          <a:stretch/>
        </p:blipFill>
        <p:spPr>
          <a:xfrm>
            <a:off x="457200" y="1423800"/>
            <a:ext cx="8228520" cy="38984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4680"/>
            <a:ext cx="8228520" cy="632880"/>
          </a:xfrm>
          <a:prstGeom prst="rect">
            <a:avLst/>
          </a:prstGeom>
          <a:noFill/>
          <a:ln w="0">
            <a:noFill/>
          </a:ln>
        </p:spPr>
        <p:txBody>
          <a:bodyPr lIns="90000" tIns="45000" rIns="90000" bIns="45000" anchor="ctr">
            <a:normAutofit/>
          </a:bodyPr>
          <a:lstStyle/>
          <a:p>
            <a:pPr indent="0" algn="ctr">
              <a:lnSpc>
                <a:spcPct val="100000"/>
              </a:lnSpc>
              <a:buNone/>
              <a:tabLst>
                <a:tab pos="0" algn="l"/>
              </a:tabLst>
            </a:pPr>
            <a:r>
              <a:rPr lang="ru-RU" sz="2800" b="1" strike="noStrike" spc="-1">
                <a:solidFill>
                  <a:srgbClr val="000000"/>
                </a:solidFill>
                <a:latin typeface="Calibri"/>
              </a:rPr>
              <a:t>Работы течение лета 2024года</a:t>
            </a:r>
            <a:endParaRPr lang="ru-RU" sz="2800" b="0" strike="noStrike" spc="-1">
              <a:solidFill>
                <a:srgbClr val="000000"/>
              </a:solidFill>
              <a:latin typeface="Arial"/>
            </a:endParaRPr>
          </a:p>
        </p:txBody>
      </p:sp>
      <p:pic>
        <p:nvPicPr>
          <p:cNvPr id="301" name="Picture 2" descr="E:\Отчёт 2024 Серебряный Бор\Май 2024\Остановки\20240520_180400.jpg"/>
          <p:cNvPicPr/>
          <p:nvPr/>
        </p:nvPicPr>
        <p:blipFill>
          <a:blip r:embed="rId2" cstate="print"/>
          <a:stretch/>
        </p:blipFill>
        <p:spPr>
          <a:xfrm>
            <a:off x="457200" y="1052640"/>
            <a:ext cx="8228520" cy="4759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2" descr="E:\Отчёт 2024 Серебряный Бор\Май 2024\Установка столбов на улице Тенистая\20240530_153749.jpg"/>
          <p:cNvPicPr/>
          <p:nvPr/>
        </p:nvPicPr>
        <p:blipFill>
          <a:blip r:embed="rId2" cstate="print"/>
          <a:stretch/>
        </p:blipFill>
        <p:spPr>
          <a:xfrm>
            <a:off x="457200" y="1124640"/>
            <a:ext cx="8228520" cy="48232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2" descr="E:\Отчёт 2024 Серебряный Бор\Июнь 2024\Грейдер\20240601_145308.jpg"/>
          <p:cNvPicPr/>
          <p:nvPr/>
        </p:nvPicPr>
        <p:blipFill>
          <a:blip r:embed="rId2" cstate="print"/>
          <a:stretch/>
        </p:blipFill>
        <p:spPr>
          <a:xfrm>
            <a:off x="457200" y="1052640"/>
            <a:ext cx="8228520" cy="5255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4680"/>
            <a:ext cx="8074080" cy="416880"/>
          </a:xfrm>
          <a:prstGeom prst="rect">
            <a:avLst/>
          </a:prstGeom>
          <a:noFill/>
          <a:ln w="0">
            <a:noFill/>
          </a:ln>
        </p:spPr>
        <p:txBody>
          <a:bodyPr lIns="90000" tIns="45000" rIns="90000" bIns="45000" anchor="ctr">
            <a:normAutofit fontScale="90000"/>
          </a:bodyPr>
          <a:lstStyle/>
          <a:p>
            <a:pPr indent="0" algn="ctr">
              <a:lnSpc>
                <a:spcPct val="100000"/>
              </a:lnSpc>
              <a:buNone/>
              <a:tabLst>
                <a:tab pos="0" algn="l"/>
              </a:tabLst>
            </a:pPr>
            <a:r>
              <a:rPr lang="ru-RU" sz="4400" b="1" strike="noStrike" spc="-1">
                <a:solidFill>
                  <a:srgbClr val="000000"/>
                </a:solidFill>
                <a:latin typeface="Calibri"/>
              </a:rPr>
              <a:t>Повестка собрания</a:t>
            </a:r>
            <a:endParaRPr lang="ru-RU" sz="4400" b="0" strike="noStrike" spc="-1">
              <a:solidFill>
                <a:srgbClr val="000000"/>
              </a:solidFill>
              <a:latin typeface="Arial"/>
            </a:endParaRPr>
          </a:p>
        </p:txBody>
      </p:sp>
      <p:sp>
        <p:nvSpPr>
          <p:cNvPr id="253" name="PlaceHolder 2"/>
          <p:cNvSpPr>
            <a:spLocks noGrp="1"/>
          </p:cNvSpPr>
          <p:nvPr>
            <p:ph/>
          </p:nvPr>
        </p:nvSpPr>
        <p:spPr>
          <a:xfrm>
            <a:off x="457200" y="1052640"/>
            <a:ext cx="8228520" cy="5072400"/>
          </a:xfrm>
          <a:prstGeom prst="rect">
            <a:avLst/>
          </a:prstGeom>
          <a:noFill/>
          <a:ln w="0">
            <a:noFill/>
          </a:ln>
        </p:spPr>
        <p:txBody>
          <a:bodyPr lIns="90000" tIns="45000" rIns="90000" bIns="45000" anchor="t">
            <a:normAutofit fontScale="83000" lnSpcReduction="10000"/>
          </a:bodyPr>
          <a:lstStyle/>
          <a:p>
            <a:pPr marL="343080" indent="-343080">
              <a:lnSpc>
                <a:spcPct val="100000"/>
              </a:lnSpc>
              <a:spcBef>
                <a:spcPts val="641"/>
              </a:spcBef>
              <a:buClr>
                <a:srgbClr val="000000"/>
              </a:buClr>
              <a:buFont typeface="Arial"/>
              <a:buChar char="•"/>
            </a:pPr>
            <a:r>
              <a:rPr lang="ru-RU" sz="3200" b="0" strike="noStrike" spc="-1">
                <a:solidFill>
                  <a:srgbClr val="000000"/>
                </a:solidFill>
                <a:latin typeface="Calibri"/>
              </a:rPr>
              <a:t>1. Утверждение повестки (5 минут). </a:t>
            </a:r>
            <a:r>
              <a:rPr lang="ru-RU" sz="3200" b="0" i="1" strike="noStrike" spc="-1">
                <a:solidFill>
                  <a:srgbClr val="000000"/>
                </a:solidFill>
                <a:latin typeface="Calibri"/>
              </a:rPr>
              <a:t>Голосование листом голосования</a:t>
            </a:r>
            <a:r>
              <a:rPr lang="ru-RU" sz="3200" b="0" strike="noStrike" spc="-1">
                <a:solidFill>
                  <a:srgbClr val="000000"/>
                </a:solidFill>
                <a:latin typeface="Calibri"/>
              </a:rPr>
              <a:t>.</a:t>
            </a:r>
            <a:endParaRPr lang="ru-RU" sz="3200" b="0" strike="noStrike" spc="-1">
              <a:solidFill>
                <a:srgbClr val="000000"/>
              </a:solidFill>
              <a:latin typeface="Arial"/>
            </a:endParaRPr>
          </a:p>
          <a:p>
            <a:pPr marL="343080" indent="-343080">
              <a:lnSpc>
                <a:spcPct val="100000"/>
              </a:lnSpc>
              <a:spcBef>
                <a:spcPts val="641"/>
              </a:spcBef>
              <a:buClr>
                <a:srgbClr val="000000"/>
              </a:buClr>
              <a:buFont typeface="Arial"/>
              <a:buChar char="•"/>
            </a:pPr>
            <a:r>
              <a:rPr lang="ru-RU" sz="3200" b="0" strike="noStrike" spc="-1">
                <a:solidFill>
                  <a:srgbClr val="000000"/>
                </a:solidFill>
                <a:latin typeface="Calibri"/>
              </a:rPr>
              <a:t>2. Утверждение состава счетной комиссии  для подсчета голосов во время проведения очных, очно-заочных и заочных собраний, состоящей из председателя общества, двух членов правления, трех членов общества, один из которых должен быть обязательно  с бухгалтерским образованием, написавших заявление о включении их в состав комиссии не менее, чем за 10дней до даты проведения собрания.</a:t>
            </a:r>
            <a:r>
              <a:rPr lang="ru-RU" sz="3200" b="0" i="1" strike="noStrike" spc="-1">
                <a:solidFill>
                  <a:srgbClr val="000000"/>
                </a:solidFill>
                <a:latin typeface="Calibri"/>
              </a:rPr>
              <a:t> Голосование Листом голосования.</a:t>
            </a:r>
            <a:endParaRPr lang="ru-RU" sz="3200" b="0" strike="noStrike" spc="-1">
              <a:solidFill>
                <a:srgbClr val="000000"/>
              </a:solidFill>
              <a:latin typeface="Arial"/>
            </a:endParaRPr>
          </a:p>
          <a:p>
            <a:pPr indent="0">
              <a:lnSpc>
                <a:spcPct val="100000"/>
              </a:lnSpc>
              <a:spcBef>
                <a:spcPts val="641"/>
              </a:spcBef>
              <a:buNone/>
              <a:tabLst>
                <a:tab pos="0" algn="l"/>
              </a:tabLst>
            </a:pPr>
            <a:endParaRPr lang="ru-RU" sz="32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2" descr="E:\Отчёт 2024 Серебряный Бор\Июнь 2024\Грейдер\20240601_101557.jpg"/>
          <p:cNvPicPr/>
          <p:nvPr/>
        </p:nvPicPr>
        <p:blipFill>
          <a:blip r:embed="rId2" cstate="print"/>
          <a:stretch/>
        </p:blipFill>
        <p:spPr>
          <a:xfrm>
            <a:off x="457200" y="1124640"/>
            <a:ext cx="8228520" cy="4687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Picture 2" descr="E:\Отчёт 2024 Серебряный Бор\Июнь 2024\Дорога у мусорной площадки\20240622_123605.jpg"/>
          <p:cNvPicPr/>
          <p:nvPr/>
        </p:nvPicPr>
        <p:blipFill>
          <a:blip r:embed="rId2" cstate="print"/>
          <a:stretch/>
        </p:blipFill>
        <p:spPr>
          <a:xfrm>
            <a:off x="457200" y="1124640"/>
            <a:ext cx="8228520" cy="4687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274680"/>
            <a:ext cx="8228520" cy="114192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lang="ru-RU" sz="4400" b="0" strike="noStrike" spc="-1">
                <a:solidFill>
                  <a:srgbClr val="000000"/>
                </a:solidFill>
                <a:latin typeface="Calibri"/>
              </a:rPr>
              <a:t>Ул.Дачная и Курортная</a:t>
            </a:r>
            <a:endParaRPr lang="ru-RU" sz="4400" b="0" strike="noStrike" spc="-1">
              <a:solidFill>
                <a:srgbClr val="000000"/>
              </a:solidFill>
              <a:latin typeface="Arial"/>
            </a:endParaRPr>
          </a:p>
        </p:txBody>
      </p:sp>
      <p:pic>
        <p:nvPicPr>
          <p:cNvPr id="307" name="Picture 2" descr="E:\Отчёт 2024 Серебряный Бор\Июнь 2024\Отсыпка Дачной и Куротной\20240607_101512.jpg"/>
          <p:cNvPicPr/>
          <p:nvPr/>
        </p:nvPicPr>
        <p:blipFill>
          <a:blip r:embed="rId2" cstate="print"/>
          <a:stretch/>
        </p:blipFill>
        <p:spPr>
          <a:xfrm>
            <a:off x="457200" y="1913760"/>
            <a:ext cx="8228520" cy="3897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2" descr="E:\Отчёт 2024 Серебряный Бор\Июнь 2024\Отсыпка Дачной и Куротной\20240608_063041.jpg"/>
          <p:cNvPicPr/>
          <p:nvPr/>
        </p:nvPicPr>
        <p:blipFill>
          <a:blip r:embed="rId2" cstate="print"/>
          <a:stretch/>
        </p:blipFill>
        <p:spPr>
          <a:xfrm>
            <a:off x="457200" y="1484640"/>
            <a:ext cx="8228520" cy="4327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2" descr="E:\Отчёт 2024 Серебряный Бор\Июнь 2024\Отсыпка Дачной и Куротной\20240605_223709.jpg"/>
          <p:cNvPicPr/>
          <p:nvPr/>
        </p:nvPicPr>
        <p:blipFill>
          <a:blip r:embed="rId2" cstate="print"/>
          <a:stretch/>
        </p:blipFill>
        <p:spPr>
          <a:xfrm rot="5400000">
            <a:off x="1274400" y="-401040"/>
            <a:ext cx="6380280" cy="7703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4680"/>
            <a:ext cx="8228520" cy="704880"/>
          </a:xfrm>
          <a:prstGeom prst="rect">
            <a:avLst/>
          </a:prstGeom>
          <a:noFill/>
          <a:ln w="0">
            <a:noFill/>
          </a:ln>
        </p:spPr>
        <p:txBody>
          <a:bodyPr lIns="90000" tIns="45000" rIns="90000" bIns="45000" anchor="ctr">
            <a:normAutofit/>
          </a:bodyPr>
          <a:lstStyle/>
          <a:p>
            <a:pPr indent="0" algn="ctr">
              <a:lnSpc>
                <a:spcPct val="100000"/>
              </a:lnSpc>
              <a:buNone/>
              <a:tabLst>
                <a:tab pos="0" algn="l"/>
              </a:tabLst>
            </a:pPr>
            <a:r>
              <a:rPr lang="ru-RU" sz="3200" b="1" strike="noStrike" spc="-1">
                <a:solidFill>
                  <a:srgbClr val="000000"/>
                </a:solidFill>
                <a:latin typeface="Calibri"/>
              </a:rPr>
              <a:t>Отсыпка  ул.Ягодной</a:t>
            </a:r>
            <a:endParaRPr lang="ru-RU" sz="3200" b="0" strike="noStrike" spc="-1">
              <a:solidFill>
                <a:srgbClr val="000000"/>
              </a:solidFill>
              <a:latin typeface="Arial"/>
            </a:endParaRPr>
          </a:p>
        </p:txBody>
      </p:sp>
      <p:pic>
        <p:nvPicPr>
          <p:cNvPr id="311" name="Picture 2" descr="E:\Отчёт 2024 Серебряный Бор\Июнь 2024\Срезка на Ягодной\20240628_120943.jpg"/>
          <p:cNvPicPr/>
          <p:nvPr/>
        </p:nvPicPr>
        <p:blipFill>
          <a:blip r:embed="rId2" cstate="print"/>
          <a:stretch/>
        </p:blipFill>
        <p:spPr>
          <a:xfrm>
            <a:off x="457200" y="1268640"/>
            <a:ext cx="8228520" cy="4543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icture 2" descr="E:\Отчёт 2024 Серебряный Бор\Июнь 2024\Срезка на Ягодной\20240628_121633.jpg"/>
          <p:cNvPicPr/>
          <p:nvPr/>
        </p:nvPicPr>
        <p:blipFill>
          <a:blip r:embed="rId2" cstate="print"/>
          <a:stretch/>
        </p:blipFill>
        <p:spPr>
          <a:xfrm>
            <a:off x="457200" y="836640"/>
            <a:ext cx="8228520" cy="4975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4680"/>
            <a:ext cx="8228520" cy="560880"/>
          </a:xfrm>
          <a:prstGeom prst="rect">
            <a:avLst/>
          </a:prstGeom>
          <a:noFill/>
          <a:ln w="0">
            <a:noFill/>
          </a:ln>
        </p:spPr>
        <p:txBody>
          <a:bodyPr lIns="90000" tIns="45000" rIns="90000" bIns="45000" anchor="ctr">
            <a:normAutofit fontScale="90000"/>
          </a:bodyPr>
          <a:lstStyle/>
          <a:p>
            <a:pPr indent="0" algn="ctr">
              <a:lnSpc>
                <a:spcPct val="100000"/>
              </a:lnSpc>
              <a:buNone/>
              <a:tabLst>
                <a:tab pos="0" algn="l"/>
              </a:tabLst>
            </a:pPr>
            <a:r>
              <a:rPr lang="ru-RU" sz="3200" b="1" strike="noStrike" spc="-1">
                <a:solidFill>
                  <a:srgbClr val="000000"/>
                </a:solidFill>
                <a:latin typeface="Calibri"/>
              </a:rPr>
              <a:t>Работы лето-осень 2024г</a:t>
            </a:r>
            <a:endParaRPr lang="ru-RU" sz="3200" b="0" strike="noStrike" spc="-1">
              <a:solidFill>
                <a:srgbClr val="000000"/>
              </a:solidFill>
              <a:latin typeface="Arial"/>
            </a:endParaRPr>
          </a:p>
        </p:txBody>
      </p:sp>
      <p:pic>
        <p:nvPicPr>
          <p:cNvPr id="314" name="Picture 2" descr="E:\Отчёт 2024 Серебряный Бор\Июль 2024\Главная Щебень\20240723_141101.jpg"/>
          <p:cNvPicPr/>
          <p:nvPr/>
        </p:nvPicPr>
        <p:blipFill>
          <a:blip r:embed="rId2" cstate="print"/>
          <a:stretch/>
        </p:blipFill>
        <p:spPr>
          <a:xfrm>
            <a:off x="457200" y="1412640"/>
            <a:ext cx="8228520" cy="4399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2" descr="E:\Отчёт 2024 Серебряный Бор\Июль 2024\Главная Щебень\20240723_113940.jpg"/>
          <p:cNvPicPr/>
          <p:nvPr/>
        </p:nvPicPr>
        <p:blipFill>
          <a:blip r:embed="rId2" cstate="print"/>
          <a:stretch/>
        </p:blipFill>
        <p:spPr>
          <a:xfrm>
            <a:off x="457200" y="980640"/>
            <a:ext cx="8228520" cy="4831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74680"/>
            <a:ext cx="8228520" cy="114192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lang="ru-RU" sz="4400" b="0" strike="noStrike" spc="-1">
                <a:solidFill>
                  <a:srgbClr val="000000"/>
                </a:solidFill>
                <a:latin typeface="Calibri"/>
              </a:rPr>
              <a:t>Ул.Веселая</a:t>
            </a:r>
            <a:endParaRPr lang="ru-RU" sz="4400" b="0" strike="noStrike" spc="-1">
              <a:solidFill>
                <a:srgbClr val="000000"/>
              </a:solidFill>
              <a:latin typeface="Arial"/>
            </a:endParaRPr>
          </a:p>
        </p:txBody>
      </p:sp>
      <p:pic>
        <p:nvPicPr>
          <p:cNvPr id="317" name="Picture 2" descr="E:\Отчёт 2024 Серебряный Бор\Август 2024\Щебень на Ивановской для улицы Весёлая\20240722_161115.jpg"/>
          <p:cNvPicPr/>
          <p:nvPr/>
        </p:nvPicPr>
        <p:blipFill>
          <a:blip r:embed="rId2" cstate="print"/>
          <a:stretch/>
        </p:blipFill>
        <p:spPr>
          <a:xfrm>
            <a:off x="457200" y="1913760"/>
            <a:ext cx="8228520" cy="3897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467640" y="548640"/>
            <a:ext cx="8026200" cy="5687640"/>
          </a:xfrm>
          <a:prstGeom prst="rect">
            <a:avLst/>
          </a:prstGeom>
          <a:noFill/>
          <a:ln w="0">
            <a:noFill/>
          </a:ln>
        </p:spPr>
        <p:txBody>
          <a:bodyPr lIns="0" tIns="0" rIns="0" bIns="0" anchor="ctr">
            <a:normAutofit/>
          </a:bodyPr>
          <a:lstStyle/>
          <a:p>
            <a:pPr indent="0">
              <a:lnSpc>
                <a:spcPct val="100000"/>
              </a:lnSpc>
              <a:buNone/>
              <a:tabLst>
                <a:tab pos="0" algn="l"/>
              </a:tabLst>
            </a:pPr>
            <a:r>
              <a:rPr lang="ru-RU" sz="3100" b="0" strike="noStrike" spc="-1">
                <a:solidFill>
                  <a:srgbClr val="000000"/>
                </a:solidFill>
                <a:latin typeface="Calibri"/>
              </a:rPr>
              <a:t>3</a:t>
            </a:r>
            <a:r>
              <a:rPr lang="ru-RU" sz="3100" b="0" i="1" strike="noStrike" spc="-1">
                <a:solidFill>
                  <a:srgbClr val="000000"/>
                </a:solidFill>
                <a:latin typeface="Calibri"/>
              </a:rPr>
              <a:t>. У</a:t>
            </a:r>
            <a:r>
              <a:rPr lang="ru-RU" sz="3100" b="0" strike="noStrike" spc="-1">
                <a:solidFill>
                  <a:srgbClr val="000000"/>
                </a:solidFill>
                <a:latin typeface="Calibri"/>
              </a:rPr>
              <a:t>тверждение размера стоимости копии документов, запрашиваемых собственниками земельных участков в   товариществе. </a:t>
            </a:r>
            <a:r>
              <a:rPr lang="ru-RU" sz="3100" b="0" i="1" strike="noStrike" spc="-1">
                <a:solidFill>
                  <a:srgbClr val="000000"/>
                </a:solidFill>
                <a:latin typeface="Calibri"/>
              </a:rPr>
              <a:t>Голосование Листом голосования.</a:t>
            </a:r>
            <a:r>
              <a:rPr sz="3100"/>
              <a:t/>
            </a:r>
            <a:br>
              <a:rPr sz="3100"/>
            </a:br>
            <a:r>
              <a:rPr lang="ru-RU" sz="3200" b="0" strike="noStrike" spc="-1">
                <a:solidFill>
                  <a:srgbClr val="000000"/>
                </a:solidFill>
                <a:latin typeface="Calibri"/>
              </a:rPr>
              <a:t> 4. Порядок предоставления членам товарищества информации о деятельности товарищества и ознакомление  с документами товарищества. </a:t>
            </a:r>
            <a:r>
              <a:rPr lang="ru-RU" sz="3200" b="0" i="1" strike="noStrike" spc="-1">
                <a:solidFill>
                  <a:srgbClr val="000000"/>
                </a:solidFill>
                <a:latin typeface="Calibri"/>
              </a:rPr>
              <a:t>Голосование листом голосования</a:t>
            </a:r>
            <a:r>
              <a:rPr lang="ru-RU" sz="3200" b="0" strike="noStrike" spc="-1">
                <a:solidFill>
                  <a:srgbClr val="000000"/>
                </a:solidFill>
                <a:latin typeface="Calibri"/>
              </a:rPr>
              <a:t>.</a:t>
            </a:r>
            <a:r>
              <a:rPr lang="ru-RU" sz="3100" b="0" i="1" strike="noStrike" spc="-1">
                <a:solidFill>
                  <a:srgbClr val="000000"/>
                </a:solidFill>
                <a:latin typeface="Calibri"/>
              </a:rPr>
              <a:t>.</a:t>
            </a:r>
            <a:r>
              <a:rPr sz="3100"/>
              <a:t/>
            </a:r>
            <a:br>
              <a:rPr sz="3100"/>
            </a:br>
            <a:endParaRPr lang="ru-RU" sz="31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74680"/>
            <a:ext cx="8228520" cy="114192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lang="ru-RU" sz="4400" b="0" strike="noStrike" spc="-1">
                <a:solidFill>
                  <a:srgbClr val="000000"/>
                </a:solidFill>
                <a:latin typeface="Calibri"/>
              </a:rPr>
              <a:t>Ул.Центральная</a:t>
            </a:r>
            <a:endParaRPr lang="ru-RU" sz="4400" b="0" strike="noStrike" spc="-1">
              <a:solidFill>
                <a:srgbClr val="000000"/>
              </a:solidFill>
              <a:latin typeface="Arial"/>
            </a:endParaRPr>
          </a:p>
        </p:txBody>
      </p:sp>
      <p:pic>
        <p:nvPicPr>
          <p:cNvPr id="319" name="Picture 2" descr="E:\Отчёт 2024 Серебряный Бор\Сентябрь\Асфальтирование улица Центральная\20240902_130053.jpg"/>
          <p:cNvPicPr/>
          <p:nvPr/>
        </p:nvPicPr>
        <p:blipFill>
          <a:blip r:embed="rId2" cstate="print"/>
          <a:stretch/>
        </p:blipFill>
        <p:spPr>
          <a:xfrm>
            <a:off x="457200" y="1913760"/>
            <a:ext cx="8228520" cy="3897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2" descr="E:\Отчёт 2024 Серебряный Бор\Сентябрь\Асфальтирование улица Центральная\20240903_113929.jpg"/>
          <p:cNvPicPr/>
          <p:nvPr/>
        </p:nvPicPr>
        <p:blipFill>
          <a:blip r:embed="rId2" cstate="print"/>
          <a:stretch/>
        </p:blipFill>
        <p:spPr>
          <a:xfrm>
            <a:off x="457200" y="980640"/>
            <a:ext cx="8228520" cy="4831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274680"/>
            <a:ext cx="8228520" cy="114192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lang="ru-RU" sz="4400" b="0" strike="noStrike" spc="-1">
                <a:solidFill>
                  <a:srgbClr val="000000"/>
                </a:solidFill>
                <a:latin typeface="Calibri"/>
              </a:rPr>
              <a:t>Работы в 5очереди</a:t>
            </a:r>
            <a:endParaRPr lang="ru-RU" sz="4400" b="0" strike="noStrike" spc="-1">
              <a:solidFill>
                <a:srgbClr val="000000"/>
              </a:solidFill>
              <a:latin typeface="Arial"/>
            </a:endParaRPr>
          </a:p>
        </p:txBody>
      </p:sp>
      <p:pic>
        <p:nvPicPr>
          <p:cNvPr id="322" name="Picture 2" descr="E:\Отчёт 2024 Серебряный Бор\Октябрь\Грейдирование 5й очереди и отсыпка срезкой\20241012_161509.jpg"/>
          <p:cNvPicPr/>
          <p:nvPr/>
        </p:nvPicPr>
        <p:blipFill>
          <a:blip r:embed="rId2" cstate="print"/>
          <a:stretch/>
        </p:blipFill>
        <p:spPr>
          <a:xfrm>
            <a:off x="457200" y="1913760"/>
            <a:ext cx="8228520" cy="38977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Picture 2" descr="E:\Отчёт 2024 Серебряный Бор\Октябрь\Грейдирование 5й очереди и отсыпка срезкой\20241019_131457.jpg"/>
          <p:cNvPicPr/>
          <p:nvPr/>
        </p:nvPicPr>
        <p:blipFill>
          <a:blip r:embed="rId2" cstate="print"/>
          <a:stretch/>
        </p:blipFill>
        <p:spPr>
          <a:xfrm>
            <a:off x="457200" y="1052640"/>
            <a:ext cx="8228520" cy="47592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115200"/>
            <a:ext cx="8228520" cy="6544080"/>
          </a:xfrm>
          <a:prstGeom prst="rect">
            <a:avLst/>
          </a:prstGeom>
          <a:noFill/>
          <a:ln w="0">
            <a:noFill/>
          </a:ln>
        </p:spPr>
        <p:txBody>
          <a:bodyPr lIns="0" tIns="0" rIns="0" bIns="0" anchor="ctr">
            <a:noAutofit/>
          </a:bodyPr>
          <a:lstStyle/>
          <a:p>
            <a:pPr indent="0" algn="ctr">
              <a:lnSpc>
                <a:spcPct val="100000"/>
              </a:lnSpc>
              <a:buNone/>
              <a:tabLst>
                <a:tab pos="0" algn="l"/>
              </a:tabLst>
            </a:pPr>
            <a:r>
              <a:rPr lang="ru-RU" sz="2400" b="1" strike="noStrike" spc="-1">
                <a:solidFill>
                  <a:srgbClr val="000000"/>
                </a:solidFill>
                <a:latin typeface="Calibri"/>
              </a:rPr>
              <a:t>Принимаем отчет- подписываем в Листе голосования- «ДА»,</a:t>
            </a:r>
            <a:r>
              <a:rPr sz="2400"/>
              <a:t/>
            </a:r>
            <a:br>
              <a:rPr sz="2400"/>
            </a:br>
            <a:r>
              <a:rPr lang="ru-RU" sz="2400" b="1" strike="noStrike" spc="-1">
                <a:solidFill>
                  <a:srgbClr val="000000"/>
                </a:solidFill>
                <a:latin typeface="Calibri"/>
              </a:rPr>
              <a:t>не принимаем, подписываем- «НЕТ».</a:t>
            </a:r>
            <a:r>
              <a:rPr sz="2400"/>
              <a:t/>
            </a:r>
            <a:br>
              <a:rPr sz="2400"/>
            </a:br>
            <a:r>
              <a:rPr sz="2400"/>
              <a:t/>
            </a:r>
            <a:br>
              <a:rPr sz="2400"/>
            </a:br>
            <a:r>
              <a:rPr lang="ru-RU" sz="2400" b="1" strike="noStrike" spc="-1">
                <a:solidFill>
                  <a:srgbClr val="000000"/>
                </a:solidFill>
                <a:latin typeface="Calibri"/>
              </a:rPr>
              <a:t>Аналогично и с утверждением плана работ на следующие два года: </a:t>
            </a:r>
            <a:r>
              <a:rPr lang="ru-RU" sz="2800" b="1" strike="noStrike" spc="-1">
                <a:solidFill>
                  <a:srgbClr val="C9211E"/>
                </a:solidFill>
                <a:latin typeface="Calibri"/>
              </a:rPr>
              <a:t>если в целом</a:t>
            </a:r>
            <a:r>
              <a:rPr lang="ru-RU" sz="2400" b="1" strike="noStrike" spc="-1">
                <a:solidFill>
                  <a:srgbClr val="000000"/>
                </a:solidFill>
                <a:latin typeface="Calibri"/>
              </a:rPr>
              <a:t> не возражаете против предлагаемого плана, расписываетесь где «ДА».</a:t>
            </a:r>
            <a:r>
              <a:rPr sz="2400"/>
              <a:t/>
            </a:r>
            <a:br>
              <a:rPr sz="2400"/>
            </a:br>
            <a:r>
              <a:rPr sz="2400"/>
              <a:t/>
            </a:r>
            <a:br>
              <a:rPr sz="2400"/>
            </a:br>
            <a:r>
              <a:rPr lang="ru-RU" sz="2400" b="1" strike="noStrike" spc="-1">
                <a:solidFill>
                  <a:srgbClr val="000000"/>
                </a:solidFill>
                <a:latin typeface="Calibri"/>
              </a:rPr>
              <a:t> Аналогично и с финансово-экономическим обоснование и сметой на следующие два года: если в целом за предлагаемый вариант не возражаете, расписываетесь, где- «ДА»,</a:t>
            </a:r>
            <a:r>
              <a:rPr sz="2400"/>
              <a:t/>
            </a:r>
            <a:br>
              <a:rPr sz="2400"/>
            </a:br>
            <a:r>
              <a:rPr lang="ru-RU" sz="2400" b="1" strike="noStrike" spc="-1">
                <a:solidFill>
                  <a:srgbClr val="000000"/>
                </a:solidFill>
                <a:latin typeface="Calibri"/>
              </a:rPr>
              <a:t>возражаете, подписываете «НЕТ».</a:t>
            </a:r>
            <a:r>
              <a:rPr sz="2400"/>
              <a:t/>
            </a:r>
            <a:br>
              <a:rPr sz="2400"/>
            </a:br>
            <a:r>
              <a:rPr sz="2400"/>
              <a:t/>
            </a:r>
            <a:br>
              <a:rPr sz="2400"/>
            </a:br>
            <a:r>
              <a:rPr lang="ru-RU" sz="2400" b="1" strike="noStrike" spc="-1">
                <a:solidFill>
                  <a:srgbClr val="C9211E"/>
                </a:solidFill>
                <a:latin typeface="Calibri"/>
              </a:rPr>
              <a:t>Если есть по этим вопросам какие-то предложения, то обязательно их пропишите на обратной стороне Листа голосования для принятия их в работу будущим правлением</a:t>
            </a:r>
            <a:r>
              <a:rPr lang="ru-RU" sz="2400" b="1" strike="noStrike" spc="-1">
                <a:solidFill>
                  <a:srgbClr val="000000"/>
                </a:solidFill>
                <a:latin typeface="Calibri"/>
              </a:rPr>
              <a:t>.</a:t>
            </a:r>
            <a:endParaRPr lang="ru-RU"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457200" y="274680"/>
            <a:ext cx="8228520" cy="560880"/>
          </a:xfrm>
          <a:prstGeom prst="rect">
            <a:avLst/>
          </a:prstGeom>
          <a:noFill/>
          <a:ln w="0">
            <a:noFill/>
          </a:ln>
        </p:spPr>
        <p:txBody>
          <a:bodyPr lIns="90000" tIns="45000" rIns="90000" bIns="45000" anchor="ctr">
            <a:normAutofit/>
          </a:bodyPr>
          <a:lstStyle/>
          <a:p>
            <a:pPr indent="0" algn="ctr">
              <a:lnSpc>
                <a:spcPct val="100000"/>
              </a:lnSpc>
              <a:buNone/>
              <a:tabLst>
                <a:tab pos="0" algn="l"/>
              </a:tabLst>
            </a:pPr>
            <a:r>
              <a:rPr lang="ru-RU" sz="2800" b="1" strike="noStrike" spc="-1">
                <a:solidFill>
                  <a:srgbClr val="000000"/>
                </a:solidFill>
                <a:latin typeface="Calibri"/>
              </a:rPr>
              <a:t>План работ на 2025-2027гг</a:t>
            </a:r>
            <a:endParaRPr lang="ru-RU" sz="2800" b="0" strike="noStrike" spc="-1">
              <a:solidFill>
                <a:srgbClr val="000000"/>
              </a:solidFill>
              <a:latin typeface="Arial"/>
            </a:endParaRPr>
          </a:p>
        </p:txBody>
      </p:sp>
      <p:sp>
        <p:nvSpPr>
          <p:cNvPr id="326" name="PlaceHolder 2"/>
          <p:cNvSpPr>
            <a:spLocks noGrp="1"/>
          </p:cNvSpPr>
          <p:nvPr>
            <p:ph/>
          </p:nvPr>
        </p:nvSpPr>
        <p:spPr>
          <a:xfrm>
            <a:off x="457200" y="980640"/>
            <a:ext cx="8228520" cy="5144400"/>
          </a:xfrm>
          <a:prstGeom prst="rect">
            <a:avLst/>
          </a:prstGeom>
          <a:noFill/>
          <a:ln w="0">
            <a:noFill/>
          </a:ln>
        </p:spPr>
        <p:txBody>
          <a:bodyPr lIns="90000" tIns="45000" rIns="90000" bIns="45000" anchor="t">
            <a:normAutofit fontScale="75000" lnSpcReduction="10000"/>
          </a:bodyPr>
          <a:lstStyle/>
          <a:p>
            <a:pPr marL="343080" indent="0">
              <a:lnSpc>
                <a:spcPct val="100000"/>
              </a:lnSpc>
              <a:spcBef>
                <a:spcPts val="641"/>
              </a:spcBef>
              <a:buNone/>
              <a:tabLst>
                <a:tab pos="0" algn="l"/>
              </a:tabLst>
            </a:pPr>
            <a:r>
              <a:rPr lang="ru-RU" sz="3200" b="0" strike="noStrike" spc="-1">
                <a:solidFill>
                  <a:srgbClr val="000000"/>
                </a:solidFill>
                <a:latin typeface="Calibri"/>
              </a:rPr>
              <a:t>1. Противопожарные  мероприятия : </a:t>
            </a:r>
            <a:endParaRPr lang="ru-RU" sz="3200" b="0" strike="noStrike" spc="-1">
              <a:solidFill>
                <a:srgbClr val="000000"/>
              </a:solidFill>
              <a:latin typeface="Arial"/>
            </a:endParaRPr>
          </a:p>
          <a:p>
            <a:pPr marL="343080" indent="-343080">
              <a:lnSpc>
                <a:spcPct val="100000"/>
              </a:lnSpc>
              <a:spcBef>
                <a:spcPts val="641"/>
              </a:spcBef>
              <a:buClr>
                <a:srgbClr val="000000"/>
              </a:buClr>
              <a:buFont typeface="Arial"/>
              <a:buChar char="•"/>
              <a:tabLst>
                <a:tab pos="0" algn="l"/>
              </a:tabLst>
            </a:pPr>
            <a:r>
              <a:rPr lang="ru-RU" sz="3200" b="0" strike="noStrike" spc="-1">
                <a:solidFill>
                  <a:srgbClr val="000000"/>
                </a:solidFill>
                <a:latin typeface="Calibri"/>
              </a:rPr>
              <a:t>-Ежегодная  работа : опашка и покос  травы на  территории ТСН;</a:t>
            </a:r>
            <a:endParaRPr lang="ru-RU" sz="3200" b="0" strike="noStrike" spc="-1">
              <a:solidFill>
                <a:srgbClr val="000000"/>
              </a:solidFill>
              <a:latin typeface="Arial"/>
            </a:endParaRPr>
          </a:p>
          <a:p>
            <a:pPr marL="343080" indent="-343080">
              <a:lnSpc>
                <a:spcPct val="100000"/>
              </a:lnSpc>
              <a:spcBef>
                <a:spcPts val="641"/>
              </a:spcBef>
              <a:buClr>
                <a:srgbClr val="000000"/>
              </a:buClr>
              <a:buFont typeface="Arial"/>
              <a:buChar char="•"/>
              <a:tabLst>
                <a:tab pos="0" algn="l"/>
              </a:tabLst>
            </a:pPr>
            <a:r>
              <a:rPr lang="ru-RU" sz="3200" b="0" strike="noStrike" spc="-1">
                <a:solidFill>
                  <a:srgbClr val="000000"/>
                </a:solidFill>
                <a:latin typeface="Calibri"/>
              </a:rPr>
              <a:t>- Плановая замена  огнетушителей;</a:t>
            </a:r>
            <a:endParaRPr lang="ru-RU" sz="3200" b="0" strike="noStrike" spc="-1">
              <a:solidFill>
                <a:srgbClr val="000000"/>
              </a:solidFill>
              <a:latin typeface="Arial"/>
            </a:endParaRPr>
          </a:p>
          <a:p>
            <a:pPr marL="343080" indent="0">
              <a:lnSpc>
                <a:spcPct val="100000"/>
              </a:lnSpc>
              <a:spcBef>
                <a:spcPts val="641"/>
              </a:spcBef>
              <a:buNone/>
              <a:tabLst>
                <a:tab pos="0" algn="l"/>
              </a:tabLst>
            </a:pPr>
            <a:r>
              <a:rPr lang="ru-RU" sz="3200" b="0" strike="noStrike" spc="-1">
                <a:solidFill>
                  <a:srgbClr val="000000"/>
                </a:solidFill>
                <a:latin typeface="Calibri"/>
              </a:rPr>
              <a:t>2. Установка дополнительных столбов (опор) по ул. Волнистая по показаниям электриков, ул.Малиновая по показаниям, замена  светильников по заявке на уличном освещении;</a:t>
            </a:r>
            <a:endParaRPr lang="ru-RU" sz="3200" b="0" strike="noStrike" spc="-1">
              <a:solidFill>
                <a:srgbClr val="000000"/>
              </a:solidFill>
              <a:latin typeface="Arial"/>
            </a:endParaRPr>
          </a:p>
          <a:p>
            <a:pPr marL="343080" indent="0">
              <a:lnSpc>
                <a:spcPct val="100000"/>
              </a:lnSpc>
              <a:spcBef>
                <a:spcPts val="641"/>
              </a:spcBef>
              <a:buNone/>
              <a:tabLst>
                <a:tab pos="0" algn="l"/>
              </a:tabLst>
            </a:pPr>
            <a:r>
              <a:rPr lang="ru-RU" sz="3200" b="0" strike="noStrike" spc="-1">
                <a:solidFill>
                  <a:srgbClr val="000000"/>
                </a:solidFill>
                <a:latin typeface="Calibri"/>
              </a:rPr>
              <a:t>3. Дорожные  работы  по уборке снега  на  территории ТСН;</a:t>
            </a:r>
            <a:endParaRPr lang="ru-RU" sz="3200" b="0" strike="noStrike" spc="-1">
              <a:solidFill>
                <a:srgbClr val="000000"/>
              </a:solidFill>
              <a:latin typeface="Arial"/>
            </a:endParaRPr>
          </a:p>
          <a:p>
            <a:pPr marL="343080" indent="0">
              <a:lnSpc>
                <a:spcPct val="100000"/>
              </a:lnSpc>
              <a:spcBef>
                <a:spcPts val="641"/>
              </a:spcBef>
              <a:buNone/>
              <a:tabLst>
                <a:tab pos="0" algn="l"/>
              </a:tabLst>
            </a:pPr>
            <a:r>
              <a:rPr lang="ru-RU" sz="3200" b="0" strike="noStrike" spc="-1">
                <a:solidFill>
                  <a:srgbClr val="000000"/>
                </a:solidFill>
                <a:latin typeface="Calibri"/>
              </a:rPr>
              <a:t>4. Повышение  заработной  платы  сотрудникам ТСН не ниже  предусмотренного Федеральным законом от 29.10.2024 г. № 365-ФЗ.;</a:t>
            </a:r>
            <a:endParaRPr lang="ru-RU" sz="3200" b="0" strike="noStrike" spc="-1">
              <a:solidFill>
                <a:srgbClr val="000000"/>
              </a:solidFill>
              <a:latin typeface="Arial"/>
            </a:endParaRPr>
          </a:p>
          <a:p>
            <a:pPr marL="343080" indent="0">
              <a:lnSpc>
                <a:spcPct val="100000"/>
              </a:lnSpc>
              <a:spcBef>
                <a:spcPts val="641"/>
              </a:spcBef>
              <a:buNone/>
              <a:tabLst>
                <a:tab pos="0" algn="l"/>
              </a:tabLst>
            </a:pPr>
            <a:endParaRPr lang="ru-RU" sz="3200" b="0" strike="noStrike" spc="-1">
              <a:solidFill>
                <a:srgbClr val="000000"/>
              </a:solidFill>
              <a:latin typeface="Arial"/>
            </a:endParaRPr>
          </a:p>
          <a:p>
            <a:pPr marL="343080" indent="0">
              <a:lnSpc>
                <a:spcPct val="100000"/>
              </a:lnSpc>
              <a:spcBef>
                <a:spcPts val="641"/>
              </a:spcBef>
              <a:buNone/>
              <a:tabLst>
                <a:tab pos="0" algn="l"/>
              </a:tabLst>
            </a:pPr>
            <a:endParaRPr lang="ru-RU" sz="32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540000" y="360000"/>
            <a:ext cx="8228520" cy="6204600"/>
          </a:xfrm>
          <a:prstGeom prst="rect">
            <a:avLst/>
          </a:prstGeom>
          <a:noFill/>
          <a:ln w="0">
            <a:noFill/>
          </a:ln>
        </p:spPr>
        <p:txBody>
          <a:bodyPr lIns="0" tIns="0" rIns="0" bIns="0" anchor="ctr">
            <a:noAutofit/>
          </a:bodyPr>
          <a:lstStyle/>
          <a:p>
            <a:pPr indent="0">
              <a:lnSpc>
                <a:spcPct val="100000"/>
              </a:lnSpc>
              <a:spcBef>
                <a:spcPts val="641"/>
              </a:spcBef>
              <a:buNone/>
              <a:tabLst>
                <a:tab pos="0" algn="l"/>
              </a:tabLst>
            </a:pPr>
            <a:r>
              <a:rPr lang="ru-RU" sz="2500" b="0" strike="noStrike" spc="-1" dirty="0">
                <a:solidFill>
                  <a:srgbClr val="000000"/>
                </a:solidFill>
                <a:latin typeface="Calibri"/>
                <a:ea typeface="Microsoft YaHei"/>
              </a:rPr>
              <a:t>5. Приобретение  канцелярии для  работы  ТСН;</a:t>
            </a:r>
            <a:r>
              <a:rPr sz="2500" dirty="0"/>
              <a:t/>
            </a:r>
            <a:br>
              <a:rPr sz="2500" dirty="0"/>
            </a:br>
            <a:r>
              <a:rPr lang="ru-RU" sz="2500" b="0" strike="noStrike" spc="-1" dirty="0">
                <a:solidFill>
                  <a:srgbClr val="000000"/>
                </a:solidFill>
                <a:latin typeface="Calibri"/>
                <a:ea typeface="Microsoft YaHei"/>
              </a:rPr>
              <a:t>6. Ежегодное  постепенное </a:t>
            </a:r>
            <a:r>
              <a:rPr lang="ru-RU" sz="2500" b="0" strike="noStrike" spc="-1" dirty="0" err="1">
                <a:solidFill>
                  <a:srgbClr val="000000"/>
                </a:solidFill>
                <a:latin typeface="Calibri"/>
                <a:ea typeface="Microsoft YaHei"/>
              </a:rPr>
              <a:t>оканавливание</a:t>
            </a:r>
            <a:r>
              <a:rPr lang="ru-RU" sz="2500" b="0" strike="noStrike" spc="-1" dirty="0">
                <a:solidFill>
                  <a:srgbClr val="000000"/>
                </a:solidFill>
                <a:latin typeface="Calibri"/>
                <a:ea typeface="Microsoft YaHei"/>
              </a:rPr>
              <a:t>  дорог  территории ТСН;</a:t>
            </a:r>
            <a:r>
              <a:rPr sz="2500" dirty="0"/>
              <a:t/>
            </a:r>
            <a:br>
              <a:rPr sz="2500" dirty="0"/>
            </a:br>
            <a:r>
              <a:rPr lang="ru-RU" sz="2500" b="0" strike="noStrike" spc="-1" dirty="0">
                <a:solidFill>
                  <a:srgbClr val="000000"/>
                </a:solidFill>
                <a:latin typeface="Calibri"/>
                <a:ea typeface="Microsoft YaHei"/>
              </a:rPr>
              <a:t>7. Продолжить работу направленную на запуск рейсового  автобуса ;</a:t>
            </a:r>
            <a:r>
              <a:rPr sz="2500" dirty="0"/>
              <a:t/>
            </a:r>
            <a:br>
              <a:rPr sz="2500" dirty="0"/>
            </a:br>
            <a:r>
              <a:rPr lang="ru-RU" sz="2500" b="0" strike="noStrike" spc="-1" dirty="0">
                <a:solidFill>
                  <a:srgbClr val="000000"/>
                </a:solidFill>
                <a:latin typeface="Calibri"/>
                <a:ea typeface="Microsoft YaHei"/>
              </a:rPr>
              <a:t>8. Установить  детскую площадку;</a:t>
            </a:r>
            <a:r>
              <a:rPr sz="2500" dirty="0"/>
              <a:t/>
            </a:r>
            <a:br>
              <a:rPr sz="2500" dirty="0"/>
            </a:br>
            <a:r>
              <a:rPr lang="ru-RU" sz="2500" b="0" strike="noStrike" spc="-1" dirty="0">
                <a:solidFill>
                  <a:srgbClr val="000000"/>
                </a:solidFill>
                <a:latin typeface="Calibri"/>
                <a:ea typeface="Microsoft YaHei"/>
              </a:rPr>
              <a:t>9. Проведение  праздников, при условии утверждения плановых затрат и с привлечением средств инвесторов;</a:t>
            </a:r>
            <a:r>
              <a:rPr sz="2500" dirty="0"/>
              <a:t/>
            </a:r>
            <a:br>
              <a:rPr sz="2500" dirty="0"/>
            </a:br>
            <a:r>
              <a:rPr lang="ru-RU" sz="2500" b="0" strike="noStrike" spc="-1" dirty="0">
                <a:solidFill>
                  <a:srgbClr val="000000"/>
                </a:solidFill>
                <a:latin typeface="Calibri"/>
                <a:ea typeface="Microsoft YaHei"/>
              </a:rPr>
              <a:t>10. Выкупить  земельный  участок  под  установленной пожарной ёмкостью в 10очереди по кадастровой стоимости для исполнения требований пожарной инспекции;</a:t>
            </a:r>
            <a:r>
              <a:rPr sz="2500" dirty="0"/>
              <a:t/>
            </a:r>
            <a:br>
              <a:rPr sz="2500" dirty="0"/>
            </a:br>
            <a:r>
              <a:rPr lang="ru-RU" sz="2500" b="0" strike="noStrike" spc="-1" dirty="0">
                <a:solidFill>
                  <a:srgbClr val="000000"/>
                </a:solidFill>
                <a:latin typeface="Calibri"/>
                <a:ea typeface="Microsoft YaHei"/>
              </a:rPr>
              <a:t>11. Погасить кредиторскую задолженность  за  щебень (рассрочка) (фракция 20*70), асфальтобетонную смесь тип «Б», по ул. Центральной -</a:t>
            </a:r>
            <a:r>
              <a:rPr lang="ru-RU" sz="2500" b="0" strike="noStrike" spc="-1" dirty="0" smtClean="0">
                <a:solidFill>
                  <a:srgbClr val="000000"/>
                </a:solidFill>
                <a:latin typeface="Calibri"/>
                <a:ea typeface="Microsoft YaHei"/>
              </a:rPr>
              <a:t>2 205 000,00руб</a:t>
            </a:r>
            <a:r>
              <a:rPr lang="ru-RU" sz="2500" b="0" strike="noStrike" spc="-1" dirty="0">
                <a:solidFill>
                  <a:srgbClr val="000000"/>
                </a:solidFill>
                <a:latin typeface="Calibri"/>
                <a:ea typeface="Microsoft YaHei"/>
              </a:rPr>
              <a:t>;</a:t>
            </a:r>
            <a:r>
              <a:rPr sz="2500" dirty="0"/>
              <a:t/>
            </a:r>
            <a:br>
              <a:rPr sz="2500" dirty="0"/>
            </a:br>
            <a:r>
              <a:rPr lang="ru-RU" sz="2500" b="0" strike="noStrike" spc="-1" dirty="0">
                <a:solidFill>
                  <a:srgbClr val="000000"/>
                </a:solidFill>
                <a:latin typeface="Calibri"/>
                <a:ea typeface="Microsoft YaHei"/>
              </a:rPr>
              <a:t>12. Выкупить земельный участок по кадастровой стоимости под контейнерной площадкой;</a:t>
            </a:r>
            <a:endParaRPr lang="ru-RU" sz="25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p:nvPr>
        </p:nvSpPr>
        <p:spPr>
          <a:xfrm>
            <a:off x="457200" y="548640"/>
            <a:ext cx="8228520" cy="5576400"/>
          </a:xfrm>
          <a:prstGeom prst="rect">
            <a:avLst/>
          </a:prstGeom>
          <a:noFill/>
          <a:ln w="0">
            <a:noFill/>
          </a:ln>
        </p:spPr>
        <p:txBody>
          <a:bodyPr lIns="90000" tIns="45000" rIns="90000" bIns="45000" anchor="t">
            <a:normAutofit fontScale="50000" lnSpcReduction="10000"/>
          </a:bodyPr>
          <a:lstStyle/>
          <a:p>
            <a:pPr marL="343080" indent="0">
              <a:lnSpc>
                <a:spcPct val="100000"/>
              </a:lnSpc>
              <a:spcBef>
                <a:spcPts val="641"/>
              </a:spcBef>
              <a:buNone/>
              <a:tabLst>
                <a:tab pos="0" algn="l"/>
              </a:tabLst>
            </a:pPr>
            <a:endParaRPr lang="ru-RU" sz="3200" b="0" strike="noStrike" spc="-1">
              <a:solidFill>
                <a:srgbClr val="000000"/>
              </a:solidFill>
              <a:latin typeface="Arial"/>
            </a:endParaRPr>
          </a:p>
          <a:p>
            <a:pPr marL="343080" indent="0">
              <a:lnSpc>
                <a:spcPct val="100000"/>
              </a:lnSpc>
              <a:spcBef>
                <a:spcPts val="641"/>
              </a:spcBef>
              <a:buNone/>
              <a:tabLst>
                <a:tab pos="0" algn="l"/>
              </a:tabLst>
            </a:pPr>
            <a:r>
              <a:rPr lang="ru-RU" sz="4100" b="0" strike="noStrike" spc="-1">
                <a:solidFill>
                  <a:srgbClr val="000000"/>
                </a:solidFill>
                <a:latin typeface="Calibri"/>
              </a:rPr>
              <a:t>13.  </a:t>
            </a:r>
            <a:r>
              <a:rPr lang="ru-RU" sz="4100" b="1" strike="noStrike" spc="-1">
                <a:solidFill>
                  <a:srgbClr val="000000"/>
                </a:solidFill>
                <a:latin typeface="Calibri"/>
              </a:rPr>
              <a:t>ПО МЕРЕ ПОСТУПЛЕНИЯ </a:t>
            </a:r>
            <a:r>
              <a:rPr lang="ru-RU" sz="4100" b="0" strike="noStrike" spc="-1">
                <a:solidFill>
                  <a:srgbClr val="000000"/>
                </a:solidFill>
                <a:latin typeface="Calibri"/>
              </a:rPr>
              <a:t>денежных средств  провести  следующие ремонтные   работы:</a:t>
            </a:r>
            <a:endParaRPr lang="ru-RU" sz="4100" b="0" strike="noStrike" spc="-1">
              <a:solidFill>
                <a:srgbClr val="000000"/>
              </a:solidFill>
              <a:latin typeface="Arial"/>
            </a:endParaRPr>
          </a:p>
          <a:p>
            <a:pPr marL="343080" indent="-343080">
              <a:lnSpc>
                <a:spcPct val="100000"/>
              </a:lnSpc>
              <a:spcBef>
                <a:spcPts val="641"/>
              </a:spcBef>
              <a:buClr>
                <a:srgbClr val="000000"/>
              </a:buClr>
              <a:buFont typeface="Arial"/>
              <a:buChar char="•"/>
              <a:tabLst>
                <a:tab pos="0" algn="l"/>
              </a:tabLst>
            </a:pPr>
            <a:r>
              <a:rPr lang="ru-RU" sz="4100" b="0" strike="noStrike" spc="-1">
                <a:solidFill>
                  <a:srgbClr val="000000"/>
                </a:solidFill>
                <a:latin typeface="Calibri"/>
              </a:rPr>
              <a:t>-асфальтирование улиц Сиреневый бульвар (2025г), Рождественская (в 2025-2026гг), ул.Ягодная (2026-2027гг), ул.Ивановская (2027г-2030г);</a:t>
            </a:r>
            <a:endParaRPr lang="ru-RU" sz="4100" b="0" strike="noStrike" spc="-1">
              <a:solidFill>
                <a:srgbClr val="000000"/>
              </a:solidFill>
              <a:latin typeface="Arial"/>
            </a:endParaRPr>
          </a:p>
          <a:p>
            <a:pPr marL="343080" indent="-343080">
              <a:lnSpc>
                <a:spcPct val="100000"/>
              </a:lnSpc>
              <a:spcBef>
                <a:spcPts val="641"/>
              </a:spcBef>
              <a:buClr>
                <a:srgbClr val="000000"/>
              </a:buClr>
              <a:buFont typeface="Arial"/>
              <a:buChar char="•"/>
              <a:tabLst>
                <a:tab pos="0" algn="l"/>
              </a:tabLst>
            </a:pPr>
            <a:r>
              <a:rPr lang="ru-RU" sz="4100" b="0" strike="noStrike" spc="-1">
                <a:solidFill>
                  <a:srgbClr val="000000"/>
                </a:solidFill>
                <a:latin typeface="Calibri"/>
              </a:rPr>
              <a:t>- установить шлагбаум на  въезде на  ул. Ивановская и на ул.Центральная (2025г);</a:t>
            </a:r>
            <a:endParaRPr lang="ru-RU" sz="4100" b="0" strike="noStrike" spc="-1">
              <a:solidFill>
                <a:srgbClr val="000000"/>
              </a:solidFill>
              <a:latin typeface="Arial"/>
            </a:endParaRPr>
          </a:p>
          <a:p>
            <a:pPr marL="343080" indent="-343080">
              <a:lnSpc>
                <a:spcPct val="100000"/>
              </a:lnSpc>
              <a:spcBef>
                <a:spcPts val="641"/>
              </a:spcBef>
              <a:buClr>
                <a:srgbClr val="000000"/>
              </a:buClr>
              <a:buFont typeface="Arial"/>
              <a:buChar char="•"/>
              <a:tabLst>
                <a:tab pos="0" algn="l"/>
              </a:tabLst>
            </a:pPr>
            <a:r>
              <a:rPr lang="ru-RU" sz="4100" b="0" strike="noStrike" spc="-1">
                <a:solidFill>
                  <a:srgbClr val="000000"/>
                </a:solidFill>
                <a:latin typeface="Calibri"/>
              </a:rPr>
              <a:t>- ремонт дорожного полотна щебнем(фракции 40/70) по  ул. Таежная, Гостевая (при превышении бюджета с учетом погашения всех долгов ТСН и ТСНу);</a:t>
            </a:r>
            <a:endParaRPr lang="ru-RU" sz="4100" b="0" strike="noStrike" spc="-1">
              <a:solidFill>
                <a:srgbClr val="000000"/>
              </a:solidFill>
              <a:latin typeface="Arial"/>
            </a:endParaRPr>
          </a:p>
          <a:p>
            <a:pPr marL="343080" indent="-343080">
              <a:lnSpc>
                <a:spcPct val="100000"/>
              </a:lnSpc>
              <a:spcBef>
                <a:spcPts val="641"/>
              </a:spcBef>
              <a:buClr>
                <a:srgbClr val="000000"/>
              </a:buClr>
              <a:buFont typeface="Arial"/>
              <a:buChar char="•"/>
              <a:tabLst>
                <a:tab pos="0" algn="l"/>
              </a:tabLst>
            </a:pPr>
            <a:r>
              <a:rPr lang="ru-RU" sz="4100" b="0" strike="noStrike" spc="-1">
                <a:solidFill>
                  <a:srgbClr val="000000"/>
                </a:solidFill>
                <a:latin typeface="Calibri"/>
              </a:rPr>
              <a:t>-провести ремонт  дорог (включая ямочный)по  улицам: </a:t>
            </a:r>
            <a:endParaRPr lang="ru-RU" sz="4100" b="0" strike="noStrike" spc="-1">
              <a:solidFill>
                <a:srgbClr val="000000"/>
              </a:solidFill>
              <a:latin typeface="Arial"/>
            </a:endParaRPr>
          </a:p>
          <a:p>
            <a:pPr marL="343080" indent="0">
              <a:lnSpc>
                <a:spcPct val="100000"/>
              </a:lnSpc>
              <a:spcBef>
                <a:spcPts val="641"/>
              </a:spcBef>
              <a:buNone/>
              <a:tabLst>
                <a:tab pos="0" algn="l"/>
              </a:tabLst>
            </a:pPr>
            <a:r>
              <a:rPr lang="ru-RU" sz="4100" b="0" strike="noStrike" spc="-1">
                <a:solidFill>
                  <a:srgbClr val="000000"/>
                </a:solidFill>
                <a:latin typeface="Calibri"/>
              </a:rPr>
              <a:t>Ягодная, Ивановская, Р.Франка, Журавлиная, Клиновая, Жемчужная, Березовая, Спасская, Никольская, Солнечная, Восточная, Профсоюзная, Дачная, Курортная, Урожайная, Уральская, Цветная, Грибоедовская, Сельская, Волнистая, Счастья, Приозерная, Союзная, Рябиновая, Тюменская;</a:t>
            </a:r>
            <a:endParaRPr lang="ru-RU" sz="4100" b="0" strike="noStrike" spc="-1">
              <a:solidFill>
                <a:srgbClr val="000000"/>
              </a:solidFill>
              <a:latin typeface="Arial"/>
            </a:endParaRPr>
          </a:p>
          <a:p>
            <a:pPr marL="343080" indent="0">
              <a:lnSpc>
                <a:spcPct val="100000"/>
              </a:lnSpc>
              <a:spcBef>
                <a:spcPts val="641"/>
              </a:spcBef>
              <a:buNone/>
              <a:tabLst>
                <a:tab pos="0" algn="l"/>
              </a:tabLst>
            </a:pPr>
            <a:endParaRPr lang="ru-RU" sz="32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p:cNvSpPr>
          <p:nvPr>
            <p:ph type="title"/>
          </p:nvPr>
        </p:nvSpPr>
        <p:spPr>
          <a:xfrm>
            <a:off x="711720" y="131400"/>
            <a:ext cx="8099640" cy="6503760"/>
          </a:xfrm>
          <a:prstGeom prst="rect">
            <a:avLst/>
          </a:prstGeom>
          <a:noFill/>
          <a:ln w="0">
            <a:noFill/>
          </a:ln>
        </p:spPr>
        <p:txBody>
          <a:bodyPr lIns="0" tIns="0" rIns="0" bIns="0" anchor="ctr">
            <a:noAutofit/>
          </a:bodyPr>
          <a:lstStyle/>
          <a:p>
            <a:pPr indent="0">
              <a:lnSpc>
                <a:spcPct val="100000"/>
              </a:lnSpc>
              <a:buNone/>
              <a:tabLst>
                <a:tab pos="0" algn="l"/>
              </a:tabLst>
            </a:pPr>
            <a:r>
              <a:rPr sz="2400" dirty="0"/>
              <a:t/>
            </a:r>
            <a:br>
              <a:rPr sz="2400" dirty="0"/>
            </a:br>
            <a:r>
              <a:rPr lang="ru-RU" sz="2400" b="1" strike="noStrike" spc="-1" dirty="0">
                <a:solidFill>
                  <a:srgbClr val="000000"/>
                </a:solidFill>
                <a:latin typeface="Arial"/>
              </a:rPr>
              <a:t>ПЛАН-СМЕТА НА </a:t>
            </a:r>
            <a:r>
              <a:rPr lang="ru-RU" sz="2400" b="1" strike="noStrike" spc="-1" dirty="0" smtClean="0">
                <a:solidFill>
                  <a:srgbClr val="000000"/>
                </a:solidFill>
                <a:latin typeface="Arial"/>
              </a:rPr>
              <a:t>2024 год </a:t>
            </a:r>
            <a:r>
              <a:rPr sz="2400" dirty="0"/>
              <a:t/>
            </a:r>
            <a:br>
              <a:rPr sz="2400" dirty="0"/>
            </a:br>
            <a:r>
              <a:rPr lang="ru-RU" sz="2400" b="0" strike="noStrike" spc="-1" dirty="0">
                <a:solidFill>
                  <a:srgbClr val="000000"/>
                </a:solidFill>
                <a:latin typeface="Arial"/>
              </a:rPr>
              <a:t>из расчета годового бюджета </a:t>
            </a:r>
            <a:r>
              <a:rPr lang="ru-RU" sz="2400" b="0" strike="noStrike" spc="-1" dirty="0" smtClean="0">
                <a:solidFill>
                  <a:srgbClr val="000000"/>
                </a:solidFill>
                <a:latin typeface="Arial"/>
              </a:rPr>
              <a:t>10 </a:t>
            </a:r>
            <a:r>
              <a:rPr lang="ru-RU" sz="2400" b="0" strike="noStrike" spc="-1" dirty="0" err="1" smtClean="0">
                <a:solidFill>
                  <a:srgbClr val="000000"/>
                </a:solidFill>
                <a:latin typeface="Arial"/>
              </a:rPr>
              <a:t>млн.руб</a:t>
            </a:r>
            <a:r>
              <a:rPr lang="ru-RU" sz="2400" b="0" strike="noStrike" spc="-1" dirty="0" err="1">
                <a:solidFill>
                  <a:srgbClr val="000000"/>
                </a:solidFill>
                <a:latin typeface="Arial"/>
              </a:rPr>
              <a:t>.+</a:t>
            </a:r>
            <a:r>
              <a:rPr lang="ru-RU" sz="2400" b="0" strike="noStrike" spc="-1" dirty="0">
                <a:solidFill>
                  <a:srgbClr val="000000"/>
                </a:solidFill>
                <a:latin typeface="Arial"/>
              </a:rPr>
              <a:t> </a:t>
            </a:r>
            <a:r>
              <a:rPr lang="ru-RU" sz="2400" b="0" strike="noStrike" spc="-1" dirty="0" smtClean="0">
                <a:solidFill>
                  <a:srgbClr val="000000"/>
                </a:solidFill>
                <a:latin typeface="Arial"/>
              </a:rPr>
              <a:t>3 млн.руб. </a:t>
            </a:r>
            <a:r>
              <a:rPr lang="ru-RU" sz="2400" b="0" strike="noStrike" spc="-1" dirty="0">
                <a:solidFill>
                  <a:srgbClr val="000000"/>
                </a:solidFill>
                <a:latin typeface="Arial"/>
              </a:rPr>
              <a:t>долг от собственников (Расчет взят при условии </a:t>
            </a:r>
            <a:r>
              <a:rPr lang="ru-RU" sz="2400" b="0" strike="noStrike" spc="-1" dirty="0" smtClean="0">
                <a:solidFill>
                  <a:srgbClr val="000000"/>
                </a:solidFill>
                <a:latin typeface="Arial"/>
              </a:rPr>
              <a:t>80 руб./сотка/месяц</a:t>
            </a:r>
            <a:r>
              <a:rPr lang="ru-RU" sz="2400" b="0" strike="noStrike" spc="-1" dirty="0">
                <a:solidFill>
                  <a:srgbClr val="000000"/>
                </a:solidFill>
                <a:latin typeface="Arial"/>
              </a:rPr>
              <a:t>)</a:t>
            </a:r>
            <a:r>
              <a:rPr sz="2400" dirty="0"/>
              <a:t/>
            </a:r>
            <a:br>
              <a:rPr sz="2400" dirty="0"/>
            </a:br>
            <a:r>
              <a:rPr lang="ru-RU" sz="2800" b="0" strike="noStrike" spc="-1" dirty="0">
                <a:solidFill>
                  <a:srgbClr val="000000"/>
                </a:solidFill>
                <a:latin typeface="Calibri"/>
              </a:rPr>
              <a:t>1. *Асфальтирование 2-х дорог- </a:t>
            </a:r>
            <a:r>
              <a:rPr lang="ru-RU" sz="2800" b="0" strike="noStrike" spc="-1" dirty="0" smtClean="0">
                <a:solidFill>
                  <a:srgbClr val="000000"/>
                </a:solidFill>
                <a:latin typeface="Calibri"/>
              </a:rPr>
              <a:t>2 500тыс.руб</a:t>
            </a:r>
            <a:r>
              <a:rPr lang="ru-RU" sz="2800" b="0" strike="noStrike" spc="-1" dirty="0">
                <a:solidFill>
                  <a:srgbClr val="000000"/>
                </a:solidFill>
                <a:latin typeface="Calibri"/>
              </a:rPr>
              <a:t>. (</a:t>
            </a:r>
            <a:r>
              <a:rPr lang="ru-RU" sz="2000" b="0" strike="noStrike" spc="-1" dirty="0">
                <a:solidFill>
                  <a:srgbClr val="000000"/>
                </a:solidFill>
                <a:latin typeface="Calibri"/>
              </a:rPr>
              <a:t>Сиреневый бульвар, Рождественская улица)</a:t>
            </a:r>
            <a:r>
              <a:rPr sz="2800" dirty="0"/>
              <a:t/>
            </a:r>
            <a:br>
              <a:rPr sz="2800" dirty="0"/>
            </a:br>
            <a:r>
              <a:rPr lang="ru-RU" sz="2800" b="0" strike="noStrike" spc="-1" dirty="0">
                <a:solidFill>
                  <a:srgbClr val="000000"/>
                </a:solidFill>
                <a:latin typeface="Calibri"/>
              </a:rPr>
              <a:t>2. *Чистка </a:t>
            </a:r>
            <a:r>
              <a:rPr lang="ru-RU" sz="2800" b="0" strike="noStrike" spc="-1" dirty="0" smtClean="0">
                <a:solidFill>
                  <a:srgbClr val="000000"/>
                </a:solidFill>
                <a:latin typeface="Calibri"/>
              </a:rPr>
              <a:t>снега-900 тыс.руб</a:t>
            </a:r>
            <a:r>
              <a:rPr lang="ru-RU" sz="2800" b="0" strike="noStrike" spc="-1" dirty="0">
                <a:solidFill>
                  <a:srgbClr val="000000"/>
                </a:solidFill>
                <a:latin typeface="Calibri"/>
              </a:rPr>
              <a:t>.</a:t>
            </a:r>
            <a:r>
              <a:rPr sz="2800" dirty="0"/>
              <a:t/>
            </a:r>
            <a:br>
              <a:rPr sz="2800" dirty="0"/>
            </a:br>
            <a:r>
              <a:rPr lang="ru-RU" sz="2800" b="0" strike="noStrike" spc="-1" dirty="0">
                <a:solidFill>
                  <a:srgbClr val="000000"/>
                </a:solidFill>
                <a:latin typeface="Calibri"/>
              </a:rPr>
              <a:t>3. *Канцелярия- </a:t>
            </a:r>
            <a:r>
              <a:rPr lang="ru-RU" sz="2800" b="0" strike="noStrike" spc="-1" dirty="0" smtClean="0">
                <a:solidFill>
                  <a:srgbClr val="000000"/>
                </a:solidFill>
                <a:latin typeface="Calibri"/>
              </a:rPr>
              <a:t>50 тыс.руб</a:t>
            </a:r>
            <a:r>
              <a:rPr lang="ru-RU" sz="2800" b="0" strike="noStrike" spc="-1" dirty="0">
                <a:solidFill>
                  <a:srgbClr val="000000"/>
                </a:solidFill>
                <a:latin typeface="Calibri"/>
              </a:rPr>
              <a:t>. (бумага, членские книжки и </a:t>
            </a:r>
            <a:r>
              <a:rPr lang="ru-RU" sz="2800" b="0" strike="noStrike" spc="-1" dirty="0" err="1">
                <a:solidFill>
                  <a:srgbClr val="000000"/>
                </a:solidFill>
                <a:latin typeface="Calibri"/>
              </a:rPr>
              <a:t>т.п</a:t>
            </a:r>
            <a:r>
              <a:rPr lang="ru-RU" sz="2800" b="0" strike="noStrike" spc="-1" dirty="0">
                <a:solidFill>
                  <a:srgbClr val="000000"/>
                </a:solidFill>
                <a:latin typeface="Calibri"/>
              </a:rPr>
              <a:t>)</a:t>
            </a:r>
            <a:r>
              <a:rPr sz="2800" dirty="0"/>
              <a:t/>
            </a:r>
            <a:br>
              <a:rPr sz="2800" dirty="0"/>
            </a:br>
            <a:r>
              <a:rPr lang="ru-RU" sz="2800" b="0" strike="noStrike" spc="-1" dirty="0">
                <a:solidFill>
                  <a:srgbClr val="000000"/>
                </a:solidFill>
                <a:latin typeface="Calibri"/>
              </a:rPr>
              <a:t>4. *Охранно-пожарные мероприятия- </a:t>
            </a:r>
            <a:r>
              <a:rPr lang="ru-RU" sz="2800" b="0" strike="noStrike" spc="-1" dirty="0" smtClean="0">
                <a:solidFill>
                  <a:srgbClr val="000000"/>
                </a:solidFill>
                <a:latin typeface="Calibri"/>
              </a:rPr>
              <a:t>150 </a:t>
            </a:r>
            <a:r>
              <a:rPr lang="ru-RU" sz="2800" b="0" strike="noStrike" spc="-1" dirty="0" err="1" smtClean="0">
                <a:solidFill>
                  <a:srgbClr val="000000"/>
                </a:solidFill>
                <a:latin typeface="Calibri"/>
              </a:rPr>
              <a:t>тыс.руб</a:t>
            </a:r>
            <a:r>
              <a:rPr lang="ru-RU" sz="2800" b="0" strike="noStrike" spc="-1" dirty="0" smtClean="0">
                <a:solidFill>
                  <a:srgbClr val="000000"/>
                </a:solidFill>
                <a:latin typeface="Calibri"/>
              </a:rPr>
              <a:t> </a:t>
            </a:r>
            <a:r>
              <a:rPr lang="ru-RU" sz="2800" b="0" strike="noStrike" spc="-1" dirty="0">
                <a:solidFill>
                  <a:srgbClr val="000000"/>
                </a:solidFill>
                <a:latin typeface="Calibri"/>
              </a:rPr>
              <a:t>(профилактика, заправка огнетушителей, кошение травы, вырубка кустов в канавах и т. п.)</a:t>
            </a:r>
            <a:r>
              <a:rPr sz="2800" dirty="0"/>
              <a:t/>
            </a:r>
            <a:br>
              <a:rPr sz="2800" dirty="0"/>
            </a:br>
            <a:r>
              <a:rPr lang="ru-RU" sz="2800" b="0" strike="noStrike" spc="-1" dirty="0">
                <a:solidFill>
                  <a:srgbClr val="000000"/>
                </a:solidFill>
                <a:latin typeface="Calibri"/>
              </a:rPr>
              <a:t>5. *</a:t>
            </a:r>
            <a:r>
              <a:rPr lang="ru-RU" sz="2800" b="0" strike="noStrike" spc="-1" dirty="0" smtClean="0">
                <a:solidFill>
                  <a:srgbClr val="000000"/>
                </a:solidFill>
                <a:latin typeface="Calibri"/>
              </a:rPr>
              <a:t>З/п-2 300 тыс.руб</a:t>
            </a:r>
            <a:r>
              <a:rPr lang="ru-RU" sz="2800" b="0" strike="noStrike" spc="-1" dirty="0">
                <a:solidFill>
                  <a:srgbClr val="000000"/>
                </a:solidFill>
                <a:latin typeface="Calibri"/>
              </a:rPr>
              <a:t>.</a:t>
            </a:r>
            <a:r>
              <a:rPr sz="2800" dirty="0"/>
              <a:t/>
            </a:r>
            <a:br>
              <a:rPr sz="2800" dirty="0"/>
            </a:br>
            <a:r>
              <a:rPr lang="ru-RU" sz="2800" b="0" strike="noStrike" spc="-1" dirty="0">
                <a:solidFill>
                  <a:srgbClr val="000000"/>
                </a:solidFill>
                <a:latin typeface="Calibri"/>
              </a:rPr>
              <a:t>6. *Услуги банка- </a:t>
            </a:r>
            <a:r>
              <a:rPr lang="ru-RU" sz="2800" b="0" strike="noStrike" spc="-1" dirty="0" smtClean="0">
                <a:solidFill>
                  <a:srgbClr val="000000"/>
                </a:solidFill>
                <a:latin typeface="Calibri"/>
              </a:rPr>
              <a:t>80 тыс.руб</a:t>
            </a:r>
            <a:r>
              <a:rPr lang="ru-RU" sz="2800" b="0" strike="noStrike" spc="-1" dirty="0">
                <a:solidFill>
                  <a:srgbClr val="000000"/>
                </a:solidFill>
                <a:latin typeface="Calibri"/>
              </a:rPr>
              <a:t>.</a:t>
            </a:r>
            <a:r>
              <a:rPr sz="2800" dirty="0"/>
              <a:t/>
            </a:r>
            <a:br>
              <a:rPr sz="2800" dirty="0"/>
            </a:br>
            <a:r>
              <a:rPr lang="ru-RU" sz="2800" b="0" strike="noStrike" spc="-1" dirty="0">
                <a:solidFill>
                  <a:srgbClr val="000000"/>
                </a:solidFill>
                <a:latin typeface="Calibri"/>
              </a:rPr>
              <a:t>7. *Налоги- </a:t>
            </a:r>
            <a:r>
              <a:rPr lang="ru-RU" sz="2800" b="0" strike="noStrike" spc="-1" dirty="0" smtClean="0">
                <a:solidFill>
                  <a:srgbClr val="000000"/>
                </a:solidFill>
                <a:latin typeface="Calibri"/>
              </a:rPr>
              <a:t>1 000 тыс.руб</a:t>
            </a:r>
            <a:r>
              <a:rPr lang="ru-RU" sz="2800" b="0" strike="noStrike" spc="-1" dirty="0">
                <a:solidFill>
                  <a:srgbClr val="000000"/>
                </a:solidFill>
                <a:latin typeface="Calibri"/>
              </a:rPr>
              <a:t>.</a:t>
            </a:r>
            <a:r>
              <a:rPr sz="2800" dirty="0"/>
              <a:t/>
            </a:r>
            <a:br>
              <a:rPr sz="2800" dirty="0"/>
            </a:br>
            <a:endParaRPr lang="ru-RU" sz="2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21040"/>
            <a:ext cx="8228880" cy="6438600"/>
          </a:xfrm>
          <a:prstGeom prst="rect">
            <a:avLst/>
          </a:prstGeom>
          <a:noFill/>
          <a:ln w="0">
            <a:noFill/>
          </a:ln>
        </p:spPr>
        <p:txBody>
          <a:bodyPr lIns="0" tIns="0" rIns="0" bIns="0" anchor="ctr">
            <a:noAutofit/>
          </a:bodyPr>
          <a:lstStyle/>
          <a:p>
            <a:pPr indent="0">
              <a:lnSpc>
                <a:spcPct val="100000"/>
              </a:lnSpc>
              <a:buNone/>
              <a:tabLst>
                <a:tab pos="0" algn="l"/>
              </a:tabLst>
            </a:pPr>
            <a:r>
              <a:rPr lang="ru-RU" sz="2400" b="0" strike="noStrike" spc="-1" dirty="0">
                <a:solidFill>
                  <a:srgbClr val="000000"/>
                </a:solidFill>
                <a:latin typeface="Calibri"/>
              </a:rPr>
              <a:t>8. *Почтовые, госпошлины- </a:t>
            </a:r>
            <a:r>
              <a:rPr lang="ru-RU" sz="2400" b="0" strike="noStrike" spc="-1" dirty="0" smtClean="0">
                <a:solidFill>
                  <a:srgbClr val="000000"/>
                </a:solidFill>
                <a:latin typeface="Calibri"/>
              </a:rPr>
              <a:t>60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9. *</a:t>
            </a:r>
            <a:r>
              <a:rPr lang="ru-RU" sz="2400" b="0" strike="noStrike" spc="-1" dirty="0" smtClean="0">
                <a:solidFill>
                  <a:srgbClr val="000000"/>
                </a:solidFill>
                <a:latin typeface="Calibri"/>
              </a:rPr>
              <a:t>Хозтовары-50 тыс.руб. </a:t>
            </a:r>
            <a:r>
              <a:rPr lang="ru-RU" sz="2400" b="0" strike="noStrike" spc="-1" dirty="0">
                <a:solidFill>
                  <a:srgbClr val="000000"/>
                </a:solidFill>
                <a:latin typeface="Calibri"/>
              </a:rPr>
              <a:t>(</a:t>
            </a:r>
            <a:r>
              <a:rPr lang="ru-RU" sz="2400" b="0" strike="noStrike" spc="-1" dirty="0" err="1">
                <a:solidFill>
                  <a:srgbClr val="000000"/>
                </a:solidFill>
                <a:latin typeface="Calibri"/>
              </a:rPr>
              <a:t>дезсредства</a:t>
            </a:r>
            <a:r>
              <a:rPr lang="ru-RU" sz="2400" b="0" strike="noStrike" spc="-1" dirty="0">
                <a:solidFill>
                  <a:srgbClr val="000000"/>
                </a:solidFill>
                <a:latin typeface="Calibri"/>
              </a:rPr>
              <a:t>, для пола инвентарь и т .п.)</a:t>
            </a:r>
            <a:r>
              <a:rPr sz="2400" dirty="0"/>
              <a:t/>
            </a:r>
            <a:br>
              <a:rPr sz="2400" dirty="0"/>
            </a:br>
            <a:r>
              <a:rPr lang="ru-RU" sz="2400" b="0" strike="noStrike" spc="-1" dirty="0">
                <a:solidFill>
                  <a:srgbClr val="000000"/>
                </a:solidFill>
                <a:latin typeface="Calibri"/>
              </a:rPr>
              <a:t>10. *</a:t>
            </a:r>
            <a:r>
              <a:rPr lang="ru-RU" sz="2400" b="0" strike="noStrike" spc="-1" dirty="0" smtClean="0">
                <a:solidFill>
                  <a:srgbClr val="000000"/>
                </a:solidFill>
                <a:latin typeface="Calibri"/>
              </a:rPr>
              <a:t>Праздники-200 тыс.руб</a:t>
            </a:r>
            <a:r>
              <a:rPr lang="ru-RU" sz="2400" b="0" strike="noStrike" spc="-1" dirty="0">
                <a:solidFill>
                  <a:srgbClr val="000000"/>
                </a:solidFill>
                <a:latin typeface="Calibri"/>
              </a:rPr>
              <a:t>. + за счет инвесторов,</a:t>
            </a:r>
            <a:r>
              <a:rPr sz="2400" dirty="0"/>
              <a:t/>
            </a:r>
            <a:br>
              <a:rPr sz="2400" dirty="0"/>
            </a:br>
            <a:r>
              <a:rPr lang="ru-RU" sz="2400" b="0" strike="noStrike" spc="-1" dirty="0">
                <a:solidFill>
                  <a:srgbClr val="000000"/>
                </a:solidFill>
                <a:latin typeface="Calibri"/>
              </a:rPr>
              <a:t>11. *Ямочный ремонт- </a:t>
            </a:r>
            <a:r>
              <a:rPr lang="ru-RU" sz="2400" b="0" strike="noStrike" spc="-1" dirty="0" smtClean="0">
                <a:solidFill>
                  <a:srgbClr val="000000"/>
                </a:solidFill>
                <a:latin typeface="Calibri"/>
              </a:rPr>
              <a:t>4 млн.руб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12. *Проведение общих </a:t>
            </a:r>
            <a:r>
              <a:rPr lang="ru-RU" sz="2400" b="0" strike="noStrike" spc="-1" dirty="0" smtClean="0">
                <a:solidFill>
                  <a:srgbClr val="000000"/>
                </a:solidFill>
                <a:latin typeface="Calibri"/>
              </a:rPr>
              <a:t>собраний-21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13. *Юридические </a:t>
            </a:r>
            <a:r>
              <a:rPr lang="ru-RU" sz="2400" b="0" strike="noStrike" spc="-1" dirty="0" smtClean="0">
                <a:solidFill>
                  <a:srgbClr val="000000"/>
                </a:solidFill>
                <a:latin typeface="Calibri"/>
              </a:rPr>
              <a:t>услуги-150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14. *Установка </a:t>
            </a:r>
            <a:r>
              <a:rPr lang="ru-RU" sz="2400" b="0" strike="noStrike" spc="-1" dirty="0" smtClean="0">
                <a:solidFill>
                  <a:srgbClr val="000000"/>
                </a:solidFill>
                <a:latin typeface="Calibri"/>
              </a:rPr>
              <a:t>шлагбаумов-120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15. *Официальный источник </a:t>
            </a:r>
            <a:r>
              <a:rPr lang="ru-RU" sz="2400" b="0" strike="noStrike" spc="-1" dirty="0" smtClean="0">
                <a:solidFill>
                  <a:srgbClr val="000000"/>
                </a:solidFill>
                <a:latin typeface="Calibri"/>
              </a:rPr>
              <a:t>информации-сайт-90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16. *</a:t>
            </a:r>
            <a:r>
              <a:rPr lang="ru-RU" sz="2400" b="0" strike="noStrike" spc="-1" dirty="0" smtClean="0">
                <a:solidFill>
                  <a:srgbClr val="000000"/>
                </a:solidFill>
                <a:latin typeface="Calibri"/>
              </a:rPr>
              <a:t>Индексация-300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17. *Возврат долга 2024г-2205тыс.руб.</a:t>
            </a:r>
            <a:r>
              <a:rPr sz="2400" dirty="0"/>
              <a:t/>
            </a:r>
            <a:br>
              <a:rPr sz="2400" dirty="0"/>
            </a:br>
            <a:r>
              <a:rPr lang="ru-RU" sz="2400" b="0" strike="noStrike" spc="-1" dirty="0">
                <a:solidFill>
                  <a:srgbClr val="000000"/>
                </a:solidFill>
                <a:latin typeface="Calibri"/>
              </a:rPr>
              <a:t>18. *Мобильная связь- </a:t>
            </a:r>
            <a:r>
              <a:rPr lang="ru-RU" sz="2400" b="0" strike="noStrike" spc="-1" dirty="0" smtClean="0">
                <a:solidFill>
                  <a:srgbClr val="000000"/>
                </a:solidFill>
                <a:latin typeface="Calibri"/>
              </a:rPr>
              <a:t>36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19. *ГСМ, на </a:t>
            </a:r>
            <a:r>
              <a:rPr lang="ru-RU" sz="2400" b="0" strike="noStrike" spc="-1" dirty="0" smtClean="0">
                <a:solidFill>
                  <a:srgbClr val="000000"/>
                </a:solidFill>
                <a:latin typeface="Calibri"/>
              </a:rPr>
              <a:t>генератор-55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20. Выкуп двух участков- </a:t>
            </a:r>
            <a:r>
              <a:rPr lang="ru-RU" sz="2400" b="0" strike="noStrike" spc="-1" dirty="0" smtClean="0">
                <a:solidFill>
                  <a:srgbClr val="000000"/>
                </a:solidFill>
                <a:latin typeface="Calibri"/>
              </a:rPr>
              <a:t>700 тыс.руб</a:t>
            </a:r>
            <a:r>
              <a:rPr lang="ru-RU" sz="2400" b="0" strike="noStrike" spc="-1" dirty="0">
                <a:solidFill>
                  <a:srgbClr val="000000"/>
                </a:solidFill>
                <a:latin typeface="Calibri"/>
              </a:rPr>
              <a:t>.</a:t>
            </a:r>
            <a:r>
              <a:rPr sz="2400" dirty="0"/>
              <a:t/>
            </a:r>
            <a:br>
              <a:rPr sz="2400" dirty="0"/>
            </a:br>
            <a:r>
              <a:rPr lang="ru-RU" sz="2400" b="0" strike="noStrike" spc="-1" dirty="0">
                <a:solidFill>
                  <a:srgbClr val="000000"/>
                </a:solidFill>
                <a:latin typeface="Calibri"/>
              </a:rPr>
              <a:t>21.  Уличное </a:t>
            </a:r>
            <a:r>
              <a:rPr lang="ru-RU" sz="2400" b="0" strike="noStrike" spc="-1" dirty="0" smtClean="0">
                <a:solidFill>
                  <a:srgbClr val="000000"/>
                </a:solidFill>
                <a:latin typeface="Calibri"/>
              </a:rPr>
              <a:t>освещение-400 тыс.руб</a:t>
            </a:r>
            <a:r>
              <a:rPr lang="ru-RU" sz="2400" b="0" strike="noStrike" spc="-1" dirty="0">
                <a:solidFill>
                  <a:srgbClr val="000000"/>
                </a:solidFill>
                <a:latin typeface="Calibri"/>
              </a:rPr>
              <a:t>.</a:t>
            </a:r>
            <a:r>
              <a:rPr sz="2800" dirty="0"/>
              <a:t/>
            </a:r>
            <a:br>
              <a:rPr sz="2800" dirty="0"/>
            </a:br>
            <a:endParaRPr lang="ru-RU" sz="24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4680"/>
            <a:ext cx="8228520" cy="6033600"/>
          </a:xfrm>
          <a:prstGeom prst="rect">
            <a:avLst/>
          </a:prstGeom>
          <a:noFill/>
          <a:ln w="0">
            <a:noFill/>
          </a:ln>
        </p:spPr>
        <p:txBody>
          <a:bodyPr lIns="0" tIns="0" rIns="0" bIns="0" anchor="ctr">
            <a:normAutofit fontScale="90000"/>
          </a:bodyPr>
          <a:lstStyle/>
          <a:p>
            <a:pPr indent="0">
              <a:lnSpc>
                <a:spcPct val="100000"/>
              </a:lnSpc>
              <a:buNone/>
              <a:tabLst>
                <a:tab pos="0" algn="l"/>
              </a:tabLst>
            </a:pPr>
            <a:r>
              <a:rPr sz="2700"/>
              <a:t/>
            </a:r>
            <a:br>
              <a:rPr sz="2700"/>
            </a:br>
            <a:r>
              <a:rPr sz="2700"/>
              <a:t/>
            </a:r>
            <a:br>
              <a:rPr sz="2700"/>
            </a:br>
            <a:r>
              <a:rPr sz="2700"/>
              <a:t/>
            </a:r>
            <a:br>
              <a:rPr sz="2700"/>
            </a:br>
            <a:r>
              <a:rPr sz="2700"/>
              <a:t/>
            </a:r>
            <a:br>
              <a:rPr sz="2700"/>
            </a:br>
            <a:r>
              <a:rPr lang="ru-RU" sz="3100" b="0" strike="noStrike" spc="-1">
                <a:solidFill>
                  <a:srgbClr val="000000"/>
                </a:solidFill>
                <a:latin typeface="Calibri"/>
              </a:rPr>
              <a:t>5. Утверждение порядка принятия решений при заочном голосовании (5 минут). </a:t>
            </a:r>
            <a:r>
              <a:rPr lang="ru-RU" sz="3100" b="0" i="1" strike="noStrike" spc="-1">
                <a:solidFill>
                  <a:srgbClr val="000000"/>
                </a:solidFill>
                <a:latin typeface="Calibri"/>
              </a:rPr>
              <a:t>Голосование листом голосования</a:t>
            </a:r>
            <a:r>
              <a:rPr lang="ru-RU" sz="3100" b="0" strike="noStrike" spc="-1">
                <a:solidFill>
                  <a:srgbClr val="000000"/>
                </a:solidFill>
                <a:latin typeface="Calibri"/>
              </a:rPr>
              <a:t>.</a:t>
            </a:r>
            <a:r>
              <a:rPr sz="3100"/>
              <a:t/>
            </a:r>
            <a:br>
              <a:rPr sz="3100"/>
            </a:br>
            <a:r>
              <a:rPr lang="ru-RU" sz="3100" b="0" strike="noStrike" spc="-1">
                <a:solidFill>
                  <a:srgbClr val="000000"/>
                </a:solidFill>
                <a:latin typeface="Calibri"/>
              </a:rPr>
              <a:t>6. Утверждение порядка ведения Реестра собственников земельных участков, ответственные за ведение (5 минут). </a:t>
            </a:r>
            <a:r>
              <a:rPr lang="ru-RU" sz="3100" b="0" i="1" strike="noStrike" spc="-1">
                <a:solidFill>
                  <a:srgbClr val="000000"/>
                </a:solidFill>
                <a:latin typeface="Calibri"/>
              </a:rPr>
              <a:t>Голосование листом голосования</a:t>
            </a:r>
            <a:r>
              <a:rPr lang="ru-RU" sz="3100" b="0" strike="noStrike" spc="-1">
                <a:solidFill>
                  <a:srgbClr val="000000"/>
                </a:solidFill>
                <a:latin typeface="Calibri"/>
              </a:rPr>
              <a:t>.</a:t>
            </a:r>
            <a:r>
              <a:rPr sz="3100"/>
              <a:t/>
            </a:r>
            <a:br>
              <a:rPr sz="3100"/>
            </a:br>
            <a:r>
              <a:rPr lang="ru-RU" sz="3100" b="0" strike="noStrike" spc="-1">
                <a:solidFill>
                  <a:srgbClr val="000000"/>
                </a:solidFill>
                <a:latin typeface="Calibri"/>
              </a:rPr>
              <a:t>7. Утверждение порядка принятия новых членов и исключения из членов ТСН (5 минут). </a:t>
            </a:r>
            <a:r>
              <a:rPr lang="ru-RU" sz="3100" b="0" i="1" strike="noStrike" spc="-1">
                <a:solidFill>
                  <a:srgbClr val="000000"/>
                </a:solidFill>
                <a:latin typeface="Calibri"/>
              </a:rPr>
              <a:t>Голосование листом голосования</a:t>
            </a:r>
            <a:r>
              <a:rPr lang="ru-RU" sz="3100" b="0" strike="noStrike" spc="-1">
                <a:solidFill>
                  <a:srgbClr val="000000"/>
                </a:solidFill>
                <a:latin typeface="Calibri"/>
              </a:rPr>
              <a:t>.</a:t>
            </a:r>
            <a:r>
              <a:rPr sz="3100"/>
              <a:t/>
            </a:r>
            <a:br>
              <a:rPr sz="3100"/>
            </a:br>
            <a:r>
              <a:rPr lang="ru-RU" sz="3100" b="0" strike="noStrike" spc="-1">
                <a:solidFill>
                  <a:srgbClr val="000000"/>
                </a:solidFill>
                <a:latin typeface="Calibri"/>
              </a:rPr>
              <a:t>8. Утверждение порядка приобретения и создания имущества общего пользования (5 минут). </a:t>
            </a:r>
            <a:r>
              <a:rPr lang="ru-RU" sz="3100" b="0" i="1" strike="noStrike" spc="-1">
                <a:solidFill>
                  <a:srgbClr val="000000"/>
                </a:solidFill>
                <a:latin typeface="Calibri"/>
              </a:rPr>
              <a:t>Голосование листом голосования</a:t>
            </a:r>
            <a:r>
              <a:rPr lang="ru-RU" sz="3100" b="0" strike="noStrike" spc="-1">
                <a:solidFill>
                  <a:srgbClr val="000000"/>
                </a:solidFill>
                <a:latin typeface="Calibri"/>
              </a:rPr>
              <a:t>.</a:t>
            </a:r>
            <a:r>
              <a:rPr sz="4400"/>
              <a:t/>
            </a:r>
            <a:br>
              <a:rPr sz="4400"/>
            </a:br>
            <a:r>
              <a:rPr sz="3100"/>
              <a:t/>
            </a:r>
            <a:br>
              <a:rPr sz="3100"/>
            </a:br>
            <a:endParaRPr lang="ru-RU" sz="31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457200" y="221040"/>
            <a:ext cx="8228880" cy="6438600"/>
          </a:xfrm>
          <a:prstGeom prst="rect">
            <a:avLst/>
          </a:prstGeom>
          <a:noFill/>
          <a:ln w="0">
            <a:noFill/>
          </a:ln>
        </p:spPr>
        <p:txBody>
          <a:bodyPr lIns="0" tIns="0" rIns="0" bIns="0" anchor="ctr">
            <a:noAutofit/>
          </a:bodyPr>
          <a:lstStyle/>
          <a:p>
            <a:pPr indent="0">
              <a:lnSpc>
                <a:spcPct val="100000"/>
              </a:lnSpc>
              <a:buNone/>
              <a:tabLst>
                <a:tab pos="0" algn="l"/>
              </a:tabLst>
            </a:pPr>
            <a:r>
              <a:rPr lang="ru-RU" sz="2400" b="0" i="1" u="sng" strike="noStrike" spc="-1">
                <a:solidFill>
                  <a:srgbClr val="000000"/>
                </a:solidFill>
                <a:uFillTx/>
                <a:latin typeface="Calibri"/>
              </a:rPr>
              <a:t>Текущая работа</a:t>
            </a:r>
            <a:r>
              <a:rPr sz="2400"/>
              <a:t/>
            </a:r>
            <a:br>
              <a:rPr sz="2400"/>
            </a:br>
            <a:r>
              <a:rPr lang="ru-RU" sz="2400" b="0" strike="noStrike" spc="-1">
                <a:solidFill>
                  <a:srgbClr val="000000"/>
                </a:solidFill>
                <a:latin typeface="Calibri"/>
              </a:rPr>
              <a:t>22. Узнаем логарифм перехода в категорию населенных пунктов.</a:t>
            </a:r>
            <a:r>
              <a:rPr sz="2400"/>
              <a:t/>
            </a:r>
            <a:br>
              <a:rPr sz="2400"/>
            </a:br>
            <a:r>
              <a:rPr lang="ru-RU" sz="2400" b="0" strike="noStrike" spc="-1">
                <a:solidFill>
                  <a:srgbClr val="000000"/>
                </a:solidFill>
                <a:latin typeface="Calibri"/>
              </a:rPr>
              <a:t>23. Пишем обращения по улучшению энергоснабжения ТСН, а для этого определяем места для дополнительных ТП по рекомендациям электриков.</a:t>
            </a:r>
            <a:r>
              <a:rPr sz="2400"/>
              <a:t/>
            </a:r>
            <a:br>
              <a:rPr sz="2400"/>
            </a:br>
            <a:r>
              <a:rPr lang="ru-RU" sz="2400" b="0" strike="noStrike" spc="-1">
                <a:solidFill>
                  <a:srgbClr val="000000"/>
                </a:solidFill>
                <a:latin typeface="Calibri"/>
              </a:rPr>
              <a:t>24. Обращаемся по увеличению объемов газа для жителей ТСН.</a:t>
            </a:r>
            <a:r>
              <a:rPr sz="2400"/>
              <a:t/>
            </a:r>
            <a:br>
              <a:rPr sz="2400"/>
            </a:br>
            <a:r>
              <a:rPr lang="ru-RU" sz="2400" b="0" strike="noStrike" spc="-1">
                <a:solidFill>
                  <a:srgbClr val="000000"/>
                </a:solidFill>
                <a:latin typeface="Calibri"/>
              </a:rPr>
              <a:t>25. Приобретаем специализированную бухгалтерскую программу «Садовод», как начало перехода электронного общения с собственниками.</a:t>
            </a:r>
            <a:r>
              <a:rPr sz="2400"/>
              <a:t/>
            </a:r>
            <a:br>
              <a:rPr sz="2400"/>
            </a:br>
            <a:r>
              <a:rPr lang="ru-RU" sz="2400" b="0" strike="noStrike" spc="-1">
                <a:solidFill>
                  <a:srgbClr val="000000"/>
                </a:solidFill>
                <a:latin typeface="Calibri"/>
              </a:rPr>
              <a:t>26. Дорешать вопрос с автобусом.</a:t>
            </a:r>
            <a:r>
              <a:rPr sz="2400"/>
              <a:t/>
            </a:r>
            <a:br>
              <a:rPr sz="2400"/>
            </a:br>
            <a:r>
              <a:rPr lang="ru-RU" sz="2400" b="0" strike="noStrike" spc="-1">
                <a:solidFill>
                  <a:srgbClr val="000000"/>
                </a:solidFill>
                <a:latin typeface="Calibri"/>
              </a:rPr>
              <a:t>27. Работа с сайтом ( с учетом конфиденциальности от не собственников ТСН) для ежеквартальных отчетов приходно-расходных средств, предоставление квитанций, справок и др.</a:t>
            </a:r>
            <a:endParaRPr lang="ru-RU"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subTitle"/>
          </p:nvPr>
        </p:nvSpPr>
        <p:spPr>
          <a:xfrm>
            <a:off x="457200" y="273600"/>
            <a:ext cx="8228880" cy="5307480"/>
          </a:xfrm>
          <a:prstGeom prst="rect">
            <a:avLst/>
          </a:prstGeom>
          <a:noFill/>
          <a:ln w="0">
            <a:noFill/>
          </a:ln>
        </p:spPr>
        <p:txBody>
          <a:bodyPr lIns="0" tIns="0" rIns="0" bIns="0" anchor="ctr">
            <a:noAutofit/>
          </a:bodyPr>
          <a:lstStyle/>
          <a:p>
            <a:pPr>
              <a:lnSpc>
                <a:spcPct val="100000"/>
              </a:lnSpc>
            </a:pPr>
            <a:r>
              <a:rPr lang="ru-RU" sz="1600" b="0" strike="noStrike" spc="-1">
                <a:solidFill>
                  <a:srgbClr val="000000"/>
                </a:solidFill>
                <a:latin typeface="Calibri"/>
              </a:rPr>
              <a:t>Настоящее финансово-экономическое обоснование является неотъемлемой частью приходно-расходной план-сметы ТСН «Серебряный бор» на 2025—20275 годы, подготовлено в соответствии:</a:t>
            </a:r>
            <a:r>
              <a:rPr sz="1600"/>
              <a:t/>
            </a:r>
            <a:br>
              <a:rPr sz="1600"/>
            </a:br>
            <a:r>
              <a:rPr lang="ru-RU" sz="1600" b="0" strike="noStrike" spc="-1">
                <a:solidFill>
                  <a:srgbClr val="000000"/>
                </a:solidFill>
                <a:latin typeface="Calibri"/>
              </a:rPr>
              <a:t>● С Федеральным законом от 29.07.2017 №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r>
              <a:rPr sz="1600"/>
              <a:t/>
            </a:r>
            <a:br>
              <a:rPr sz="1600"/>
            </a:br>
            <a:r>
              <a:rPr lang="ru-RU" sz="1600" b="0" strike="noStrike" spc="-1">
                <a:solidFill>
                  <a:srgbClr val="000000"/>
                </a:solidFill>
                <a:latin typeface="Calibri"/>
              </a:rPr>
              <a:t>● Анализом хозяйственной деятельности ТСН за 2023-2024годы.</a:t>
            </a:r>
            <a:r>
              <a:rPr sz="1600"/>
              <a:t/>
            </a:r>
            <a:br>
              <a:rPr sz="1600"/>
            </a:br>
            <a:r>
              <a:rPr lang="ru-RU" sz="1600" b="0" strike="noStrike" spc="-1">
                <a:solidFill>
                  <a:srgbClr val="000000"/>
                </a:solidFill>
                <a:latin typeface="Calibri"/>
              </a:rPr>
              <a:t>● Конъюнктурного анализа цен на товары и услуги по итогам расходов за 2024 год. И с учетом повышения цен  на 2025ш.</a:t>
            </a:r>
            <a:r>
              <a:rPr sz="1600"/>
              <a:t/>
            </a:r>
            <a:br>
              <a:rPr sz="1600"/>
            </a:br>
            <a:r>
              <a:rPr lang="ru-RU" sz="1600" b="0" strike="noStrike" spc="-1">
                <a:solidFill>
                  <a:srgbClr val="000000"/>
                </a:solidFill>
                <a:latin typeface="Calibri"/>
              </a:rPr>
              <a:t>Утверждено решением очередного общего собрания от «______» ____________________ 2025 года</a:t>
            </a:r>
            <a:endParaRPr lang="ru-RU" sz="1600" b="0" strike="noStrike" spc="-1">
              <a:solidFill>
                <a:srgbClr val="000000"/>
              </a:solidFill>
              <a:latin typeface="Arial"/>
            </a:endParaRPr>
          </a:p>
          <a:p>
            <a:pPr>
              <a:lnSpc>
                <a:spcPct val="100000"/>
              </a:lnSpc>
            </a:pPr>
            <a:r>
              <a:rPr lang="ru-RU" sz="1600" b="1" strike="noStrike" spc="-1">
                <a:solidFill>
                  <a:srgbClr val="000000"/>
                </a:solidFill>
                <a:latin typeface="Calibri"/>
              </a:rPr>
              <a:t> </a:t>
            </a:r>
            <a:endParaRPr lang="ru-RU" sz="1600" b="0" strike="noStrike" spc="-1">
              <a:solidFill>
                <a:srgbClr val="000000"/>
              </a:solidFill>
              <a:latin typeface="Arial"/>
            </a:endParaRPr>
          </a:p>
          <a:p>
            <a:pPr>
              <a:lnSpc>
                <a:spcPct val="100000"/>
              </a:lnSpc>
            </a:pPr>
            <a:r>
              <a:rPr lang="ru-RU" sz="2800" b="1" strike="noStrike" spc="-1">
                <a:solidFill>
                  <a:srgbClr val="000000"/>
                </a:solidFill>
                <a:latin typeface="Calibri"/>
              </a:rPr>
              <a:t>ФИНАНСОВО-ЭКОНОМИЧЕСКОЕ ОБОСНОВАНИЕ РАЗМЕРА ВЗНОСОВ</a:t>
            </a:r>
            <a:endParaRPr lang="ru-RU" sz="2800" b="0" strike="noStrike" spc="-1">
              <a:solidFill>
                <a:srgbClr val="000000"/>
              </a:solidFill>
              <a:latin typeface="Arial"/>
            </a:endParaRPr>
          </a:p>
          <a:p>
            <a:pPr>
              <a:lnSpc>
                <a:spcPct val="100000"/>
              </a:lnSpc>
            </a:pPr>
            <a:endParaRPr lang="ru-RU" sz="1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subTitle"/>
          </p:nvPr>
        </p:nvSpPr>
        <p:spPr>
          <a:xfrm>
            <a:off x="457200" y="273600"/>
            <a:ext cx="8228880" cy="6323400"/>
          </a:xfrm>
          <a:prstGeom prst="rect">
            <a:avLst/>
          </a:prstGeom>
          <a:noFill/>
          <a:ln w="0">
            <a:noFill/>
          </a:ln>
        </p:spPr>
        <p:txBody>
          <a:bodyPr lIns="0" tIns="0" rIns="0" bIns="0" anchor="ctr">
            <a:noAutofit/>
          </a:bodyPr>
          <a:lstStyle/>
          <a:p>
            <a:pPr>
              <a:lnSpc>
                <a:spcPct val="100000"/>
              </a:lnSpc>
            </a:pPr>
            <a:r>
              <a:rPr lang="ru-RU" sz="2000" b="1" strike="noStrike" spc="-1" dirty="0">
                <a:solidFill>
                  <a:srgbClr val="000000"/>
                </a:solidFill>
                <a:latin typeface="Arial"/>
              </a:rPr>
              <a:t>А. Текущие расходы</a:t>
            </a:r>
            <a:r>
              <a:rPr lang="ru-RU" sz="2000" b="0" strike="noStrike" spc="-1" dirty="0">
                <a:solidFill>
                  <a:srgbClr val="000000"/>
                </a:solidFill>
                <a:latin typeface="Arial"/>
              </a:rPr>
              <a:t>: (9ст.14 ФЗ-217)</a:t>
            </a:r>
          </a:p>
          <a:p>
            <a:pPr>
              <a:lnSpc>
                <a:spcPct val="100000"/>
              </a:lnSpc>
            </a:pPr>
            <a:r>
              <a:rPr lang="ru-RU" sz="2000" b="0" strike="noStrike" spc="-1" dirty="0" smtClean="0">
                <a:solidFill>
                  <a:srgbClr val="000000"/>
                </a:solidFill>
                <a:latin typeface="Arial"/>
              </a:rPr>
              <a:t>1.</a:t>
            </a:r>
            <a:r>
              <a:rPr lang="ru-RU" sz="2000" b="0" u="sng" strike="noStrike" spc="-1" dirty="0" smtClean="0">
                <a:solidFill>
                  <a:srgbClr val="000000"/>
                </a:solidFill>
                <a:uFillTx/>
                <a:latin typeface="Arial"/>
              </a:rPr>
              <a:t>энергоснабжение-</a:t>
            </a:r>
            <a:r>
              <a:rPr lang="ru-RU" sz="2000" b="0" strike="noStrike" spc="-1" dirty="0" smtClean="0">
                <a:solidFill>
                  <a:srgbClr val="FF0000"/>
                </a:solidFill>
                <a:latin typeface="Arial"/>
              </a:rPr>
              <a:t>400 </a:t>
            </a:r>
            <a:r>
              <a:rPr lang="ru-RU" sz="2000" b="0" strike="noStrike" spc="-1" dirty="0" err="1" smtClean="0">
                <a:solidFill>
                  <a:srgbClr val="FF0000"/>
                </a:solidFill>
                <a:latin typeface="Arial"/>
              </a:rPr>
              <a:t>тыс.руб</a:t>
            </a:r>
            <a:r>
              <a:rPr lang="ru-RU" sz="2000" b="0" strike="noStrike" spc="-1" dirty="0">
                <a:solidFill>
                  <a:srgbClr val="000000"/>
                </a:solidFill>
                <a:latin typeface="Arial"/>
              </a:rPr>
              <a:t>: уличное освещение и правление. Поднятие тарифов на услуги ЖКХ в 2024г на 14% по решению Правительства ТО к затратам 2024г. -.</a:t>
            </a:r>
          </a:p>
          <a:p>
            <a:pPr>
              <a:lnSpc>
                <a:spcPct val="100000"/>
              </a:lnSpc>
            </a:pPr>
            <a:r>
              <a:rPr lang="ru-RU" sz="2000" b="0" strike="noStrike" spc="-1" dirty="0">
                <a:solidFill>
                  <a:srgbClr val="000000"/>
                </a:solidFill>
                <a:latin typeface="Arial"/>
              </a:rPr>
              <a:t>2. </a:t>
            </a:r>
            <a:r>
              <a:rPr lang="ru-RU" sz="2000" b="0" u="sng" strike="noStrike" spc="-1" dirty="0">
                <a:solidFill>
                  <a:srgbClr val="000000"/>
                </a:solidFill>
                <a:uFillTx/>
                <a:latin typeface="Arial"/>
              </a:rPr>
              <a:t>охранно-пожарная </a:t>
            </a:r>
            <a:r>
              <a:rPr lang="ru-RU" sz="2000" b="0" u="sng" strike="noStrike" spc="-1" dirty="0" smtClean="0">
                <a:solidFill>
                  <a:srgbClr val="000000"/>
                </a:solidFill>
                <a:uFillTx/>
                <a:latin typeface="Arial"/>
              </a:rPr>
              <a:t>система-</a:t>
            </a:r>
            <a:r>
              <a:rPr lang="ru-RU" sz="2000" b="0" u="sng" strike="noStrike" spc="-1" dirty="0" smtClean="0">
                <a:solidFill>
                  <a:srgbClr val="FF0000"/>
                </a:solidFill>
                <a:uFillTx/>
                <a:latin typeface="Arial"/>
              </a:rPr>
              <a:t>150 тыс.руб</a:t>
            </a:r>
            <a:r>
              <a:rPr lang="ru-RU" sz="2000" b="0" strike="noStrike" spc="-1" dirty="0">
                <a:solidFill>
                  <a:srgbClr val="000000"/>
                </a:solidFill>
                <a:latin typeface="Arial"/>
              </a:rPr>
              <a:t>.  Запланируем увеличение на все расходы аналогично увеличению на услуги ЖКХ, и округлим до целых чисел.  </a:t>
            </a:r>
            <a:r>
              <a:rPr lang="ru-RU" sz="2000" b="0" strike="noStrike" spc="-1" dirty="0" err="1">
                <a:solidFill>
                  <a:srgbClr val="000000"/>
                </a:solidFill>
                <a:latin typeface="Arial"/>
              </a:rPr>
              <a:t>Перезаправить</a:t>
            </a:r>
            <a:r>
              <a:rPr lang="ru-RU" sz="2000" b="0" strike="noStrike" spc="-1" dirty="0">
                <a:solidFill>
                  <a:srgbClr val="000000"/>
                </a:solidFill>
                <a:latin typeface="Arial"/>
              </a:rPr>
              <a:t> огнетушители в правлении- ни разу не </a:t>
            </a:r>
            <a:r>
              <a:rPr lang="ru-RU" sz="2000" b="0" strike="noStrike" spc="-1" dirty="0" err="1">
                <a:solidFill>
                  <a:srgbClr val="000000"/>
                </a:solidFill>
                <a:latin typeface="Arial"/>
              </a:rPr>
              <a:t>перезаправляли</a:t>
            </a:r>
            <a:r>
              <a:rPr lang="ru-RU" sz="2000" b="0" strike="noStrike" spc="-1" dirty="0">
                <a:solidFill>
                  <a:srgbClr val="000000"/>
                </a:solidFill>
                <a:latin typeface="Arial"/>
              </a:rPr>
              <a:t>, поэтому сумма ориентировочная,</a:t>
            </a:r>
          </a:p>
          <a:p>
            <a:pPr>
              <a:lnSpc>
                <a:spcPct val="100000"/>
              </a:lnSpc>
            </a:pPr>
            <a:r>
              <a:rPr lang="ru-RU" sz="2000" b="0" strike="noStrike" spc="-1" dirty="0" err="1">
                <a:solidFill>
                  <a:srgbClr val="000000"/>
                </a:solidFill>
                <a:latin typeface="Arial"/>
              </a:rPr>
              <a:t>окашивание</a:t>
            </a:r>
            <a:r>
              <a:rPr lang="ru-RU" sz="2000" b="0" strike="noStrike" spc="-1" dirty="0">
                <a:solidFill>
                  <a:srgbClr val="000000"/>
                </a:solidFill>
                <a:latin typeface="Arial"/>
              </a:rPr>
              <a:t> обочин от травостоя  осенью, т. к. не все собственники окашивают вокруг своего участка траву и не  берегут свое и чужое имущество от пожаров, (для недопущения штрафа на ТСН)</a:t>
            </a:r>
          </a:p>
          <a:p>
            <a:pPr>
              <a:lnSpc>
                <a:spcPct val="100000"/>
              </a:lnSpc>
            </a:pPr>
            <a:r>
              <a:rPr lang="ru-RU" sz="2000" b="0" strike="noStrike" spc="-1" dirty="0">
                <a:solidFill>
                  <a:srgbClr val="000000"/>
                </a:solidFill>
                <a:latin typeface="Arial"/>
              </a:rPr>
              <a:t>обновление канав, закрывающих въезд в лес, предусмотреть невозможно из-за ситуации весна-лето 2024г</a:t>
            </a:r>
          </a:p>
          <a:p>
            <a:pPr>
              <a:lnSpc>
                <a:spcPct val="100000"/>
              </a:lnSpc>
            </a:pPr>
            <a:r>
              <a:rPr lang="ru-RU" sz="2000" b="0" strike="noStrike" spc="-1" dirty="0">
                <a:solidFill>
                  <a:srgbClr val="000000"/>
                </a:solidFill>
                <a:latin typeface="Arial"/>
              </a:rPr>
              <a:t>заправка водой емкостей </a:t>
            </a:r>
            <a:r>
              <a:rPr lang="ru-RU" sz="2000" b="0" strike="noStrike" spc="-1" dirty="0" err="1">
                <a:solidFill>
                  <a:srgbClr val="000000"/>
                </a:solidFill>
                <a:latin typeface="Arial"/>
              </a:rPr>
              <a:t>противо-пожарных</a:t>
            </a:r>
            <a:r>
              <a:rPr lang="ru-RU" sz="2000" b="0" strike="noStrike" spc="-1" dirty="0">
                <a:solidFill>
                  <a:srgbClr val="000000"/>
                </a:solidFill>
                <a:latin typeface="Arial"/>
              </a:rPr>
              <a:t> предусмотреть невозможно также, поэтому из резерва брать.</a:t>
            </a:r>
          </a:p>
          <a:p>
            <a:pPr>
              <a:lnSpc>
                <a:spcPct val="100000"/>
              </a:lnSpc>
            </a:pPr>
            <a:r>
              <a:rPr lang="ru-RU" sz="2000" b="0" strike="noStrike" spc="-1" dirty="0">
                <a:solidFill>
                  <a:srgbClr val="000000"/>
                </a:solidFill>
                <a:latin typeface="Arial"/>
              </a:rPr>
              <a:t>3. </a:t>
            </a:r>
            <a:r>
              <a:rPr lang="ru-RU" sz="2000" b="0" u="sng" strike="noStrike" spc="-1" dirty="0">
                <a:solidFill>
                  <a:srgbClr val="000000"/>
                </a:solidFill>
                <a:uFillTx/>
                <a:latin typeface="Arial"/>
              </a:rPr>
              <a:t>ГСМ</a:t>
            </a:r>
            <a:r>
              <a:rPr lang="ru-RU" sz="2000" b="0" strike="noStrike" spc="-1" dirty="0">
                <a:solidFill>
                  <a:srgbClr val="000000"/>
                </a:solidFill>
                <a:latin typeface="Arial"/>
              </a:rPr>
              <a:t> -</a:t>
            </a:r>
            <a:r>
              <a:rPr lang="ru-RU" sz="2000" b="0" strike="noStrike" spc="-1" dirty="0" smtClean="0">
                <a:solidFill>
                  <a:srgbClr val="FF0000"/>
                </a:solidFill>
                <a:latin typeface="Arial"/>
              </a:rPr>
              <a:t>55 тыс.руб</a:t>
            </a:r>
            <a:r>
              <a:rPr lang="ru-RU" sz="2000" b="0" strike="noStrike" spc="-1" dirty="0">
                <a:solidFill>
                  <a:srgbClr val="000000"/>
                </a:solidFill>
                <a:latin typeface="Arial"/>
              </a:rPr>
              <a:t>. в генератор при отсутствии электричества.</a:t>
            </a:r>
          </a:p>
          <a:p>
            <a:pPr>
              <a:lnSpc>
                <a:spcPct val="100000"/>
              </a:lnSpc>
            </a:pPr>
            <a:r>
              <a:rPr lang="ru-RU" sz="2000" b="0" strike="noStrike" spc="-1" dirty="0">
                <a:solidFill>
                  <a:srgbClr val="000000"/>
                </a:solidFill>
                <a:latin typeface="Arial"/>
              </a:rPr>
              <a:t>4. </a:t>
            </a:r>
            <a:r>
              <a:rPr lang="ru-RU" sz="2000" b="0" u="sng" strike="noStrike" spc="-1" dirty="0">
                <a:solidFill>
                  <a:srgbClr val="000000"/>
                </a:solidFill>
                <a:uFillTx/>
                <a:latin typeface="Arial"/>
              </a:rPr>
              <a:t>почтовые расходы, </a:t>
            </a:r>
            <a:r>
              <a:rPr lang="ru-RU" sz="2000" b="0" u="sng" strike="noStrike" spc="-1" dirty="0" err="1">
                <a:solidFill>
                  <a:srgbClr val="000000"/>
                </a:solidFill>
                <a:uFillTx/>
                <a:latin typeface="Arial"/>
              </a:rPr>
              <a:t>гос.пошлины</a:t>
            </a:r>
            <a:r>
              <a:rPr lang="ru-RU" sz="2000" b="0" u="sng" strike="noStrike" spc="-1" dirty="0">
                <a:solidFill>
                  <a:srgbClr val="000000"/>
                </a:solidFill>
                <a:uFillTx/>
                <a:latin typeface="Arial"/>
              </a:rPr>
              <a:t>  - </a:t>
            </a:r>
            <a:r>
              <a:rPr lang="ru-RU" sz="2000" b="0" strike="noStrike" spc="-1" dirty="0" smtClean="0">
                <a:solidFill>
                  <a:srgbClr val="FF0000"/>
                </a:solidFill>
                <a:latin typeface="Arial"/>
              </a:rPr>
              <a:t>60 тыс.руб</a:t>
            </a:r>
            <a:r>
              <a:rPr lang="ru-RU" sz="2000" b="0" u="sng" strike="noStrike" spc="-1" dirty="0" smtClean="0">
                <a:solidFill>
                  <a:srgbClr val="000000"/>
                </a:solidFill>
                <a:uFillTx/>
                <a:latin typeface="Arial"/>
              </a:rPr>
              <a:t>.</a:t>
            </a:r>
            <a:r>
              <a:rPr lang="ru-RU" sz="2000" b="0" strike="noStrike" spc="-1" dirty="0" smtClean="0">
                <a:solidFill>
                  <a:srgbClr val="000000"/>
                </a:solidFill>
                <a:latin typeface="Arial"/>
              </a:rPr>
              <a:t>на </a:t>
            </a:r>
            <a:r>
              <a:rPr lang="ru-RU" sz="2000" b="0" strike="noStrike" spc="-1" dirty="0">
                <a:solidFill>
                  <a:srgbClr val="000000"/>
                </a:solidFill>
                <a:latin typeface="Arial"/>
              </a:rPr>
              <a:t>уровне  2024г с учетом подорожания</a:t>
            </a:r>
          </a:p>
          <a:p>
            <a:pPr>
              <a:lnSpc>
                <a:spcPct val="100000"/>
              </a:lnSpc>
            </a:pPr>
            <a:endParaRPr lang="ru-RU" sz="1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subTitle"/>
          </p:nvPr>
        </p:nvSpPr>
        <p:spPr>
          <a:xfrm>
            <a:off x="457200" y="273600"/>
            <a:ext cx="8228880" cy="6323400"/>
          </a:xfrm>
          <a:prstGeom prst="rect">
            <a:avLst/>
          </a:prstGeom>
          <a:noFill/>
          <a:ln w="0">
            <a:noFill/>
          </a:ln>
        </p:spPr>
        <p:txBody>
          <a:bodyPr lIns="0" tIns="0" rIns="0" bIns="0" anchor="ctr">
            <a:noAutofit/>
          </a:bodyPr>
          <a:lstStyle/>
          <a:p>
            <a:pPr>
              <a:lnSpc>
                <a:spcPct val="100000"/>
              </a:lnSpc>
            </a:pPr>
            <a:r>
              <a:rPr lang="ru-RU" sz="2000" b="0" strike="noStrike" spc="-1" dirty="0">
                <a:solidFill>
                  <a:srgbClr val="000000"/>
                </a:solidFill>
                <a:latin typeface="Arial"/>
              </a:rPr>
              <a:t>5. </a:t>
            </a:r>
            <a:r>
              <a:rPr lang="ru-RU" sz="2000" b="0" u="sng" strike="noStrike" spc="-1" dirty="0">
                <a:solidFill>
                  <a:srgbClr val="000000"/>
                </a:solidFill>
                <a:uFillTx/>
                <a:latin typeface="Arial"/>
              </a:rPr>
              <a:t>чистка снега.</a:t>
            </a:r>
            <a:r>
              <a:rPr lang="ru-RU" sz="2000" b="0" strike="noStrike" spc="-1" dirty="0">
                <a:solidFill>
                  <a:srgbClr val="000000"/>
                </a:solidFill>
                <a:latin typeface="Arial"/>
              </a:rPr>
              <a:t> -</a:t>
            </a:r>
            <a:r>
              <a:rPr lang="ru-RU" sz="2000" b="0" strike="noStrike" spc="-1" dirty="0" smtClean="0">
                <a:solidFill>
                  <a:srgbClr val="FF0000"/>
                </a:solidFill>
                <a:latin typeface="Arial"/>
              </a:rPr>
              <a:t>900 тыс.руб</a:t>
            </a:r>
            <a:r>
              <a:rPr lang="ru-RU" sz="2000" b="0" strike="noStrike" spc="-1" dirty="0">
                <a:solidFill>
                  <a:srgbClr val="000000"/>
                </a:solidFill>
                <a:latin typeface="Arial"/>
              </a:rPr>
              <a:t>. Предусмотреть объемы  будущего снега невозможно, стоимость зависит от типа техники. Цены рыночные. Устанавливаются  исполнителем самостоятельно. Планируем исходя из прошлых лет.</a:t>
            </a:r>
          </a:p>
          <a:p>
            <a:pPr>
              <a:lnSpc>
                <a:spcPct val="100000"/>
              </a:lnSpc>
            </a:pPr>
            <a:r>
              <a:rPr lang="ru-RU" sz="2000" b="0" strike="noStrike" spc="-1" dirty="0">
                <a:solidFill>
                  <a:srgbClr val="000000"/>
                </a:solidFill>
                <a:latin typeface="Arial"/>
              </a:rPr>
              <a:t>6. </a:t>
            </a:r>
            <a:r>
              <a:rPr lang="ru-RU" sz="2000" b="0" u="sng" strike="noStrike" spc="-1" dirty="0">
                <a:solidFill>
                  <a:srgbClr val="000000"/>
                </a:solidFill>
                <a:uFillTx/>
                <a:latin typeface="Arial"/>
              </a:rPr>
              <a:t>канцелярия- </a:t>
            </a:r>
            <a:r>
              <a:rPr lang="ru-RU" sz="2000" b="0" u="sng" strike="noStrike" spc="-1" dirty="0" smtClean="0">
                <a:solidFill>
                  <a:srgbClr val="FF0000"/>
                </a:solidFill>
                <a:uFillTx/>
                <a:latin typeface="Arial"/>
              </a:rPr>
              <a:t>50 тыс.руб</a:t>
            </a:r>
            <a:r>
              <a:rPr lang="ru-RU" sz="2000" b="0" u="sng" strike="noStrike" spc="-1" dirty="0">
                <a:solidFill>
                  <a:srgbClr val="000000"/>
                </a:solidFill>
                <a:uFillTx/>
                <a:latin typeface="Arial"/>
              </a:rPr>
              <a:t>. </a:t>
            </a:r>
            <a:r>
              <a:rPr lang="ru-RU" sz="2000" b="0" strike="noStrike" spc="-1" dirty="0">
                <a:solidFill>
                  <a:srgbClr val="000000"/>
                </a:solidFill>
                <a:latin typeface="Arial"/>
              </a:rPr>
              <a:t>. Поскольку мы много лет (3 года) пользовались бумагой от инвестора, поэтому наши затраты были очень маленькие. Сейчас бумага на исходе, членские книжки заканчиваются.  Краска для печатей, заправка картриджей, ручки, папки и др. Поэтому исходя из затрат </a:t>
            </a:r>
            <a:r>
              <a:rPr lang="ru-RU" sz="2000" b="0" strike="noStrike" spc="-1" dirty="0" smtClean="0">
                <a:solidFill>
                  <a:srgbClr val="000000"/>
                </a:solidFill>
                <a:latin typeface="Arial"/>
              </a:rPr>
              <a:t>2024г.</a:t>
            </a:r>
            <a:endParaRPr lang="ru-RU" sz="2000" b="0" strike="noStrike" spc="-1" dirty="0">
              <a:solidFill>
                <a:srgbClr val="000000"/>
              </a:solidFill>
              <a:latin typeface="Arial"/>
            </a:endParaRPr>
          </a:p>
          <a:p>
            <a:pPr>
              <a:lnSpc>
                <a:spcPct val="100000"/>
              </a:lnSpc>
            </a:pPr>
            <a:r>
              <a:rPr lang="ru-RU" sz="2000" b="0" strike="noStrike" spc="-1" dirty="0">
                <a:solidFill>
                  <a:srgbClr val="000000"/>
                </a:solidFill>
                <a:latin typeface="Arial"/>
              </a:rPr>
              <a:t>7. </a:t>
            </a:r>
            <a:r>
              <a:rPr lang="ru-RU" sz="2000" b="0" u="sng" strike="noStrike" spc="-1" dirty="0" smtClean="0">
                <a:solidFill>
                  <a:srgbClr val="000000"/>
                </a:solidFill>
                <a:uFillTx/>
                <a:latin typeface="Arial"/>
              </a:rPr>
              <a:t>хозрасходы-</a:t>
            </a:r>
            <a:r>
              <a:rPr lang="ru-RU" sz="2000" b="0" u="sng" strike="noStrike" spc="-1" dirty="0" smtClean="0">
                <a:solidFill>
                  <a:srgbClr val="FF0000"/>
                </a:solidFill>
                <a:uFillTx/>
                <a:latin typeface="Arial"/>
              </a:rPr>
              <a:t>50 тыс.руб</a:t>
            </a:r>
            <a:r>
              <a:rPr lang="ru-RU" sz="2000" b="0" u="sng" strike="noStrike" spc="-1" dirty="0">
                <a:solidFill>
                  <a:srgbClr val="000000"/>
                </a:solidFill>
                <a:uFillTx/>
                <a:latin typeface="Arial"/>
              </a:rPr>
              <a:t>.</a:t>
            </a:r>
            <a:r>
              <a:rPr lang="ru-RU" sz="2000" b="0" strike="noStrike" spc="-1" dirty="0">
                <a:solidFill>
                  <a:srgbClr val="000000"/>
                </a:solidFill>
                <a:latin typeface="Arial"/>
              </a:rPr>
              <a:t>: </a:t>
            </a:r>
            <a:r>
              <a:rPr lang="ru-RU" sz="2000" b="0" strike="noStrike" spc="-1" dirty="0" err="1">
                <a:solidFill>
                  <a:srgbClr val="000000"/>
                </a:solidFill>
                <a:latin typeface="Arial"/>
              </a:rPr>
              <a:t>дез.средства</a:t>
            </a:r>
            <a:r>
              <a:rPr lang="ru-RU" sz="2000" b="0" strike="noStrike" spc="-1" dirty="0">
                <a:solidFill>
                  <a:srgbClr val="000000"/>
                </a:solidFill>
                <a:latin typeface="Arial"/>
              </a:rPr>
              <a:t> для обработки теперь контейнеров 19*900=17100руб, тряпки для пола и для пыли, средство для обработки рук, т. к. нет водопровода, метла для уборки </a:t>
            </a:r>
            <a:r>
              <a:rPr lang="ru-RU" sz="2000" b="0" strike="noStrike" spc="-1" dirty="0" err="1">
                <a:solidFill>
                  <a:srgbClr val="000000"/>
                </a:solidFill>
                <a:latin typeface="Arial"/>
              </a:rPr>
              <a:t>приконтейнерных</a:t>
            </a:r>
            <a:r>
              <a:rPr lang="ru-RU" sz="2000" b="0" strike="noStrike" spc="-1" dirty="0">
                <a:solidFill>
                  <a:srgbClr val="000000"/>
                </a:solidFill>
                <a:latin typeface="Arial"/>
              </a:rPr>
              <a:t> площадок, мешки для мусора, перчатки, замена ламп для фонарей уличного освещения, и т.п. по необходимости. Цены </a:t>
            </a:r>
            <a:r>
              <a:rPr lang="ru-RU" sz="2000" b="0" strike="noStrike" spc="-1" dirty="0" smtClean="0">
                <a:solidFill>
                  <a:srgbClr val="000000"/>
                </a:solidFill>
                <a:latin typeface="Arial"/>
              </a:rPr>
              <a:t>2024г. </a:t>
            </a:r>
            <a:r>
              <a:rPr lang="ru-RU" sz="2000" b="0" strike="noStrike" spc="-1" dirty="0">
                <a:solidFill>
                  <a:srgbClr val="000000"/>
                </a:solidFill>
                <a:latin typeface="Arial"/>
              </a:rPr>
              <a:t>увеличили на процент инфляции</a:t>
            </a:r>
          </a:p>
          <a:p>
            <a:pPr>
              <a:lnSpc>
                <a:spcPct val="100000"/>
              </a:lnSpc>
            </a:pPr>
            <a:r>
              <a:rPr lang="ru-RU" sz="2000" b="0" strike="noStrike" spc="-1" dirty="0">
                <a:solidFill>
                  <a:srgbClr val="000000"/>
                </a:solidFill>
                <a:latin typeface="Arial"/>
              </a:rPr>
              <a:t>8. </a:t>
            </a:r>
            <a:r>
              <a:rPr lang="ru-RU" sz="2000" b="0" u="sng" strike="noStrike" spc="-1" dirty="0">
                <a:solidFill>
                  <a:srgbClr val="000000"/>
                </a:solidFill>
                <a:uFillTx/>
                <a:latin typeface="Arial"/>
              </a:rPr>
              <a:t>услуги банка </a:t>
            </a:r>
            <a:r>
              <a:rPr lang="ru-RU" sz="2000" b="0" strike="noStrike" spc="-1" dirty="0">
                <a:solidFill>
                  <a:srgbClr val="000000"/>
                </a:solidFill>
                <a:latin typeface="Arial"/>
              </a:rPr>
              <a:t>-</a:t>
            </a:r>
            <a:r>
              <a:rPr lang="ru-RU" sz="2000" b="0" strike="noStrike" spc="-1" dirty="0" smtClean="0">
                <a:solidFill>
                  <a:srgbClr val="FF0000"/>
                </a:solidFill>
                <a:latin typeface="Arial"/>
              </a:rPr>
              <a:t>80 тыс.руб</a:t>
            </a:r>
            <a:r>
              <a:rPr lang="ru-RU" sz="2000" b="0" strike="noStrike" spc="-1" dirty="0">
                <a:solidFill>
                  <a:srgbClr val="000000"/>
                </a:solidFill>
                <a:latin typeface="Arial"/>
              </a:rPr>
              <a:t>. с учетом возможного повышения,</a:t>
            </a:r>
          </a:p>
          <a:p>
            <a:pPr>
              <a:lnSpc>
                <a:spcPct val="100000"/>
              </a:lnSpc>
            </a:pPr>
            <a:r>
              <a:rPr lang="ru-RU" sz="2000" b="0" strike="noStrike" spc="-1" dirty="0">
                <a:solidFill>
                  <a:srgbClr val="000000"/>
                </a:solidFill>
                <a:latin typeface="Arial"/>
              </a:rPr>
              <a:t>9. </a:t>
            </a:r>
            <a:r>
              <a:rPr lang="ru-RU" sz="2000" b="0" u="sng" strike="noStrike" spc="-1" dirty="0">
                <a:solidFill>
                  <a:srgbClr val="000000"/>
                </a:solidFill>
                <a:uFillTx/>
                <a:latin typeface="Arial"/>
              </a:rPr>
              <a:t>проведение общего </a:t>
            </a:r>
            <a:r>
              <a:rPr lang="ru-RU" sz="2000" b="0" strike="noStrike" spc="-1" dirty="0" smtClean="0">
                <a:solidFill>
                  <a:srgbClr val="000000"/>
                </a:solidFill>
                <a:latin typeface="Arial"/>
              </a:rPr>
              <a:t>собрания-</a:t>
            </a:r>
            <a:r>
              <a:rPr lang="ru-RU" sz="2000" b="0" strike="noStrike" spc="-1" dirty="0" smtClean="0">
                <a:solidFill>
                  <a:srgbClr val="FF0000"/>
                </a:solidFill>
                <a:latin typeface="Arial"/>
              </a:rPr>
              <a:t>21 тыс.руб</a:t>
            </a:r>
            <a:r>
              <a:rPr lang="ru-RU" sz="2000" b="0" strike="noStrike" spc="-1" dirty="0">
                <a:solidFill>
                  <a:srgbClr val="000000"/>
                </a:solidFill>
                <a:latin typeface="Arial"/>
              </a:rPr>
              <a:t>. В зависимости от количества часов по 7тыс.руб/час в ДК Антипино, берем 3часа.</a:t>
            </a:r>
          </a:p>
          <a:p>
            <a:pPr>
              <a:lnSpc>
                <a:spcPct val="100000"/>
              </a:lnSpc>
            </a:pPr>
            <a:r>
              <a:rPr lang="ru-RU" sz="2000" b="0" strike="noStrike" spc="-1" dirty="0">
                <a:solidFill>
                  <a:srgbClr val="000000"/>
                </a:solidFill>
                <a:latin typeface="Arial"/>
              </a:rPr>
              <a:t>10. </a:t>
            </a:r>
            <a:r>
              <a:rPr lang="ru-RU" sz="2000" b="0" u="sng" strike="noStrike" spc="-1" dirty="0">
                <a:solidFill>
                  <a:srgbClr val="000000"/>
                </a:solidFill>
                <a:uFillTx/>
                <a:latin typeface="Arial"/>
              </a:rPr>
              <a:t>мобильная связь </a:t>
            </a:r>
            <a:r>
              <a:rPr lang="ru-RU" sz="2000" b="0" strike="noStrike" spc="-1" dirty="0">
                <a:solidFill>
                  <a:srgbClr val="000000"/>
                </a:solidFill>
                <a:latin typeface="Arial"/>
              </a:rPr>
              <a:t>для </a:t>
            </a:r>
            <a:r>
              <a:rPr lang="ru-RU" sz="2000" b="0" strike="noStrike" spc="-1" dirty="0" smtClean="0">
                <a:solidFill>
                  <a:srgbClr val="000000"/>
                </a:solidFill>
                <a:latin typeface="Arial"/>
              </a:rPr>
              <a:t>телефонов-</a:t>
            </a:r>
            <a:r>
              <a:rPr lang="ru-RU" sz="2000" b="0" strike="noStrike" spc="-1" dirty="0" smtClean="0">
                <a:solidFill>
                  <a:srgbClr val="FF0000"/>
                </a:solidFill>
                <a:latin typeface="Arial"/>
              </a:rPr>
              <a:t>36 </a:t>
            </a:r>
            <a:r>
              <a:rPr lang="ru-RU" sz="2000" b="0" strike="noStrike" spc="-1" dirty="0" err="1" smtClean="0">
                <a:solidFill>
                  <a:srgbClr val="FF0000"/>
                </a:solidFill>
                <a:latin typeface="Arial"/>
              </a:rPr>
              <a:t>тыс.руб</a:t>
            </a:r>
            <a:r>
              <a:rPr lang="ru-RU" sz="2000" b="0" strike="noStrike" spc="-1" dirty="0">
                <a:solidFill>
                  <a:srgbClr val="000000"/>
                </a:solidFill>
                <a:latin typeface="Arial"/>
              </a:rPr>
              <a:t>: председатель, бухгалтер, диспетчер, </a:t>
            </a:r>
            <a:r>
              <a:rPr lang="ru-RU" sz="2000" b="0" strike="noStrike" spc="-1" dirty="0" err="1">
                <a:solidFill>
                  <a:srgbClr val="000000"/>
                </a:solidFill>
                <a:latin typeface="Arial"/>
              </a:rPr>
              <a:t>противопож.сигнализация</a:t>
            </a:r>
            <a:r>
              <a:rPr lang="ru-RU" sz="2000" b="0" strike="noStrike" spc="-1" dirty="0">
                <a:solidFill>
                  <a:srgbClr val="000000"/>
                </a:solidFill>
                <a:latin typeface="Arial"/>
              </a:rPr>
              <a:t>.</a:t>
            </a:r>
          </a:p>
          <a:p>
            <a:pPr>
              <a:lnSpc>
                <a:spcPct val="100000"/>
              </a:lnSpc>
            </a:pPr>
            <a:endParaRPr lang="ru-RU" sz="1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p:cNvSpPr>
          <p:nvPr>
            <p:ph type="subTitle"/>
          </p:nvPr>
        </p:nvSpPr>
        <p:spPr>
          <a:xfrm>
            <a:off x="457200" y="273600"/>
            <a:ext cx="8228880" cy="6323400"/>
          </a:xfrm>
          <a:prstGeom prst="rect">
            <a:avLst/>
          </a:prstGeom>
          <a:noFill/>
          <a:ln w="0">
            <a:noFill/>
          </a:ln>
        </p:spPr>
        <p:txBody>
          <a:bodyPr lIns="0" tIns="0" rIns="0" bIns="0" anchor="ctr">
            <a:noAutofit/>
          </a:bodyPr>
          <a:lstStyle/>
          <a:p>
            <a:pPr>
              <a:lnSpc>
                <a:spcPct val="100000"/>
              </a:lnSpc>
            </a:pPr>
            <a:r>
              <a:rPr lang="ru-RU" sz="1800" b="1" u="sng" strike="noStrike" spc="-1" dirty="0">
                <a:solidFill>
                  <a:srgbClr val="000000"/>
                </a:solidFill>
                <a:uFillTx/>
                <a:latin typeface="Arial"/>
              </a:rPr>
              <a:t>Б.Вознаграждения, выплаты поощрения с учетом повышения МРОТ</a:t>
            </a:r>
            <a:r>
              <a:rPr lang="ru-RU" sz="1800" b="0" strike="noStrike" spc="-1" dirty="0">
                <a:solidFill>
                  <a:srgbClr val="000000"/>
                </a:solidFill>
                <a:latin typeface="Arial"/>
              </a:rPr>
              <a:t>:</a:t>
            </a:r>
          </a:p>
          <a:p>
            <a:pPr>
              <a:lnSpc>
                <a:spcPct val="100000"/>
              </a:lnSpc>
            </a:pPr>
            <a:r>
              <a:rPr lang="ru-RU" sz="1800" b="0" u="sng" strike="noStrike" spc="-1" dirty="0">
                <a:solidFill>
                  <a:srgbClr val="000000"/>
                </a:solidFill>
                <a:uFillTx/>
                <a:latin typeface="Arial"/>
              </a:rPr>
              <a:t>выплата заработной платы  -</a:t>
            </a:r>
            <a:r>
              <a:rPr lang="ru-RU" sz="1800" b="1" u="sng" strike="noStrike" spc="-1" dirty="0" smtClean="0">
                <a:solidFill>
                  <a:srgbClr val="000000"/>
                </a:solidFill>
                <a:uFillTx/>
                <a:latin typeface="Arial"/>
              </a:rPr>
              <a:t>2 300 </a:t>
            </a:r>
            <a:r>
              <a:rPr lang="ru-RU" sz="1800" b="1" u="sng" strike="noStrike" spc="-1" dirty="0" err="1" smtClean="0">
                <a:solidFill>
                  <a:srgbClr val="000000"/>
                </a:solidFill>
                <a:uFillTx/>
                <a:latin typeface="Arial"/>
              </a:rPr>
              <a:t>тыс.руб</a:t>
            </a:r>
            <a:r>
              <a:rPr lang="ru-RU" sz="1800" b="0" strike="noStrike" spc="-1" dirty="0">
                <a:solidFill>
                  <a:srgbClr val="000000"/>
                </a:solidFill>
                <a:latin typeface="Arial"/>
              </a:rPr>
              <a:t>: (ст.14п.5 ФЗ-217)</a:t>
            </a:r>
          </a:p>
          <a:p>
            <a:pPr>
              <a:lnSpc>
                <a:spcPct val="100000"/>
              </a:lnSpc>
            </a:pPr>
            <a:r>
              <a:rPr lang="ru-RU" sz="1800" b="0" strike="noStrike" spc="-1" dirty="0">
                <a:solidFill>
                  <a:srgbClr val="000000"/>
                </a:solidFill>
                <a:latin typeface="Arial"/>
              </a:rPr>
              <a:t>-</a:t>
            </a:r>
            <a:r>
              <a:rPr lang="ru-RU" sz="1800" b="0" i="1" strike="noStrike" spc="-1" dirty="0">
                <a:solidFill>
                  <a:srgbClr val="000000"/>
                </a:solidFill>
                <a:latin typeface="Arial"/>
              </a:rPr>
              <a:t>председателю</a:t>
            </a:r>
            <a:r>
              <a:rPr lang="ru-RU" sz="1800" b="0" strike="noStrike" spc="-1" dirty="0">
                <a:solidFill>
                  <a:srgbClr val="000000"/>
                </a:solidFill>
                <a:latin typeface="Arial"/>
              </a:rPr>
              <a:t> </a:t>
            </a:r>
            <a:r>
              <a:rPr lang="ru-RU" sz="1800" b="0" strike="noStrike" spc="-1" dirty="0" smtClean="0">
                <a:solidFill>
                  <a:srgbClr val="FF0000"/>
                </a:solidFill>
                <a:latin typeface="Arial"/>
              </a:rPr>
              <a:t>30 тыс.руб./месяц</a:t>
            </a:r>
            <a:r>
              <a:rPr lang="ru-RU" sz="1800" b="0" strike="noStrike" spc="-1" dirty="0">
                <a:solidFill>
                  <a:srgbClr val="000000"/>
                </a:solidFill>
                <a:latin typeface="Arial"/>
              </a:rPr>
              <a:t>.  За работу согласно ФЗ-217.</a:t>
            </a:r>
          </a:p>
          <a:p>
            <a:pPr>
              <a:lnSpc>
                <a:spcPct val="100000"/>
              </a:lnSpc>
            </a:pPr>
            <a:r>
              <a:rPr lang="ru-RU" sz="1800" b="0" strike="noStrike" spc="-1" dirty="0">
                <a:solidFill>
                  <a:srgbClr val="000000"/>
                </a:solidFill>
                <a:latin typeface="Arial"/>
              </a:rPr>
              <a:t>-</a:t>
            </a:r>
            <a:r>
              <a:rPr lang="ru-RU" sz="1800" b="0" i="1" strike="noStrike" spc="-1" dirty="0">
                <a:solidFill>
                  <a:srgbClr val="000000"/>
                </a:solidFill>
                <a:latin typeface="Arial"/>
              </a:rPr>
              <a:t>диспетчерам:</a:t>
            </a:r>
            <a:r>
              <a:rPr lang="ru-RU" sz="1800" b="0" strike="noStrike" spc="-1" dirty="0">
                <a:solidFill>
                  <a:srgbClr val="000000"/>
                </a:solidFill>
                <a:latin typeface="Arial"/>
              </a:rPr>
              <a:t>  прием взносов- это работа с терминалом, составление отчета о принятых взносах,  звонки и </a:t>
            </a:r>
            <a:r>
              <a:rPr lang="ru-RU" sz="1800" b="0" strike="noStrike" spc="-1" dirty="0" err="1">
                <a:solidFill>
                  <a:srgbClr val="000000"/>
                </a:solidFill>
                <a:latin typeface="Arial"/>
              </a:rPr>
              <a:t>смс</a:t>
            </a:r>
            <a:r>
              <a:rPr lang="ru-RU" sz="1800" b="0" strike="noStrike" spc="-1" dirty="0">
                <a:solidFill>
                  <a:srgbClr val="000000"/>
                </a:solidFill>
                <a:latin typeface="Arial"/>
              </a:rPr>
              <a:t> собственникам, подготовку уведомлений и напоминаний об оплате взносов, подготовку документов для судов с должниками, исполнение должностных инструкций, общение с собственниками, подготовка и выдача справок, выполнение работы технички, выполнение поручений председателя- </a:t>
            </a:r>
            <a:r>
              <a:rPr lang="ru-RU" sz="1800" b="0" strike="noStrike" spc="-1" dirty="0">
                <a:solidFill>
                  <a:srgbClr val="FF0000"/>
                </a:solidFill>
                <a:latin typeface="Arial"/>
              </a:rPr>
              <a:t>по </a:t>
            </a:r>
            <a:r>
              <a:rPr lang="ru-RU" sz="1800" b="0" strike="noStrike" spc="-1" dirty="0" smtClean="0">
                <a:solidFill>
                  <a:srgbClr val="FF0000"/>
                </a:solidFill>
                <a:latin typeface="Arial"/>
              </a:rPr>
              <a:t>25 тыс.руб</a:t>
            </a:r>
            <a:r>
              <a:rPr lang="ru-RU" sz="1800" b="0" strike="noStrike" spc="-1" dirty="0">
                <a:solidFill>
                  <a:srgbClr val="000000"/>
                </a:solidFill>
                <a:latin typeface="Arial"/>
              </a:rPr>
              <a:t>.,</a:t>
            </a:r>
          </a:p>
          <a:p>
            <a:pPr>
              <a:lnSpc>
                <a:spcPct val="100000"/>
              </a:lnSpc>
            </a:pPr>
            <a:r>
              <a:rPr lang="ru-RU" sz="1800" b="0" strike="noStrike" spc="-1" dirty="0">
                <a:solidFill>
                  <a:srgbClr val="000000"/>
                </a:solidFill>
                <a:latin typeface="Arial"/>
              </a:rPr>
              <a:t>-</a:t>
            </a:r>
            <a:r>
              <a:rPr lang="ru-RU" sz="1800" b="0" i="1" strike="noStrike" spc="-1" dirty="0">
                <a:solidFill>
                  <a:srgbClr val="000000"/>
                </a:solidFill>
                <a:latin typeface="Arial"/>
              </a:rPr>
              <a:t>рабочим</a:t>
            </a:r>
            <a:r>
              <a:rPr lang="ru-RU" sz="1800" b="0" strike="noStrike" spc="-1" dirty="0">
                <a:solidFill>
                  <a:srgbClr val="000000"/>
                </a:solidFill>
                <a:latin typeface="Arial"/>
              </a:rPr>
              <a:t>  за уборку территории у контейнерной площадки и у школьных остановках, дезинфекция контейнеров, замена мусорных мешков,  уборка снега у школьных остановках, ответственность за безопасность собственников около домика правления,  снятие показаний со счетчиков уличного освещения, выполнение поручений </a:t>
            </a:r>
            <a:r>
              <a:rPr lang="ru-RU" sz="1800" b="0" strike="noStrike" spc="-1" dirty="0" smtClean="0">
                <a:solidFill>
                  <a:srgbClr val="000000"/>
                </a:solidFill>
                <a:latin typeface="Arial"/>
              </a:rPr>
              <a:t>председателя-</a:t>
            </a:r>
            <a:r>
              <a:rPr lang="ru-RU" sz="1800" b="0" strike="noStrike" spc="-1" dirty="0" smtClean="0">
                <a:solidFill>
                  <a:srgbClr val="FF0000"/>
                </a:solidFill>
                <a:latin typeface="Arial"/>
              </a:rPr>
              <a:t>2 2500 тыс.руб.</a:t>
            </a:r>
            <a:r>
              <a:rPr lang="ru-RU" sz="1800" b="0" strike="noStrike" spc="-1" dirty="0" smtClean="0">
                <a:solidFill>
                  <a:srgbClr val="000000"/>
                </a:solidFill>
                <a:latin typeface="Arial"/>
              </a:rPr>
              <a:t>,</a:t>
            </a:r>
            <a:endParaRPr lang="ru-RU" sz="1800" b="0" strike="noStrike" spc="-1" dirty="0">
              <a:solidFill>
                <a:srgbClr val="000000"/>
              </a:solidFill>
              <a:latin typeface="Arial"/>
            </a:endParaRPr>
          </a:p>
          <a:p>
            <a:pPr>
              <a:lnSpc>
                <a:spcPct val="100000"/>
              </a:lnSpc>
            </a:pPr>
            <a:r>
              <a:rPr lang="ru-RU" sz="1800" b="0" strike="noStrike" spc="-1" dirty="0">
                <a:solidFill>
                  <a:srgbClr val="000000"/>
                </a:solidFill>
                <a:latin typeface="Arial"/>
              </a:rPr>
              <a:t>-</a:t>
            </a:r>
            <a:r>
              <a:rPr lang="ru-RU" sz="1800" b="0" i="1" strike="noStrike" spc="-1" dirty="0">
                <a:solidFill>
                  <a:srgbClr val="000000"/>
                </a:solidFill>
                <a:latin typeface="Arial"/>
              </a:rPr>
              <a:t>бухгалтеру</a:t>
            </a:r>
            <a:r>
              <a:rPr lang="ru-RU" sz="1800" b="0" strike="noStrike" spc="-1" dirty="0">
                <a:solidFill>
                  <a:srgbClr val="000000"/>
                </a:solidFill>
                <a:latin typeface="Arial"/>
              </a:rPr>
              <a:t> за составление квартальной бухгалтерской и налоговой отчетности, сдача ее в электронном виде, расчет налогов и сборов, ведение  и сдача специальных форм статистической отчетности, оформление электронной подписи,  контроль за приходом-расходом средств, оплата счетов, работа с </a:t>
            </a:r>
            <a:r>
              <a:rPr lang="ru-RU" sz="1800" b="0" strike="noStrike" spc="-1" dirty="0" smtClean="0">
                <a:solidFill>
                  <a:srgbClr val="000000"/>
                </a:solidFill>
                <a:latin typeface="Arial"/>
              </a:rPr>
              <a:t>сайтом-</a:t>
            </a:r>
            <a:r>
              <a:rPr lang="ru-RU" sz="1800" b="0" strike="noStrike" spc="-1" dirty="0" smtClean="0">
                <a:solidFill>
                  <a:srgbClr val="FF0000"/>
                </a:solidFill>
                <a:latin typeface="Arial"/>
              </a:rPr>
              <a:t>30 тыс.руб</a:t>
            </a:r>
            <a:r>
              <a:rPr lang="ru-RU" sz="1800" b="0" strike="noStrike" spc="-1" dirty="0">
                <a:solidFill>
                  <a:srgbClr val="000000"/>
                </a:solidFill>
                <a:latin typeface="Arial"/>
              </a:rPr>
              <a:t>.,</a:t>
            </a:r>
          </a:p>
          <a:p>
            <a:pPr>
              <a:lnSpc>
                <a:spcPct val="100000"/>
              </a:lnSpc>
            </a:pPr>
            <a:endParaRPr lang="ru-RU" sz="1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subTitle"/>
          </p:nvPr>
        </p:nvSpPr>
        <p:spPr>
          <a:xfrm>
            <a:off x="457200" y="273600"/>
            <a:ext cx="8228880" cy="6395400"/>
          </a:xfrm>
          <a:prstGeom prst="rect">
            <a:avLst/>
          </a:prstGeom>
          <a:noFill/>
          <a:ln w="0">
            <a:noFill/>
          </a:ln>
        </p:spPr>
        <p:txBody>
          <a:bodyPr lIns="0" tIns="0" rIns="0" bIns="0" anchor="ctr">
            <a:noAutofit/>
          </a:bodyPr>
          <a:lstStyle/>
          <a:p>
            <a:pPr>
              <a:lnSpc>
                <a:spcPct val="100000"/>
              </a:lnSpc>
            </a:pPr>
            <a:r>
              <a:rPr lang="ru-RU" sz="1800" b="0" strike="noStrike" spc="-1" dirty="0">
                <a:solidFill>
                  <a:srgbClr val="000000"/>
                </a:solidFill>
                <a:latin typeface="Arial"/>
              </a:rPr>
              <a:t>-</a:t>
            </a:r>
            <a:r>
              <a:rPr lang="ru-RU" sz="1800" b="0" i="1" strike="noStrike" spc="-1" dirty="0">
                <a:solidFill>
                  <a:srgbClr val="000000"/>
                </a:solidFill>
                <a:latin typeface="Arial"/>
              </a:rPr>
              <a:t>мастер по благоустройству/дорожных работ либо работник по договору </a:t>
            </a:r>
            <a:r>
              <a:rPr lang="ru-RU" sz="1800" b="0" strike="noStrike" spc="-1" dirty="0">
                <a:solidFill>
                  <a:srgbClr val="000000"/>
                </a:solidFill>
                <a:latin typeface="Arial"/>
              </a:rPr>
              <a:t>ГПХ, выполняющий данную работу - ответственный за сохранность имущества общего пользования, работа по ремонту дорог,  контроль за подрядчиками, приобретение необходимых материалов для выполнения поручений председателя, своевременное информирование о необходимой замене оборудования, выявление и информирование председателя о необходимых ремонтах  имущества и дорог, участие  в необходимых работах по улучшения благоустройства территории  ТСН,  внесение предложений по улучшению качества имущества, выполнение поручений председателя, ненормированный рабочий день- </a:t>
            </a:r>
            <a:r>
              <a:rPr lang="ru-RU" sz="1800" b="0" strike="noStrike" spc="-1" dirty="0" smtClean="0">
                <a:solidFill>
                  <a:srgbClr val="FF0000"/>
                </a:solidFill>
                <a:latin typeface="Arial"/>
              </a:rPr>
              <a:t>30 тыс.руб</a:t>
            </a:r>
            <a:r>
              <a:rPr lang="ru-RU" sz="1800" b="0" strike="noStrike" spc="-1" dirty="0">
                <a:solidFill>
                  <a:srgbClr val="000000"/>
                </a:solidFill>
                <a:latin typeface="Arial"/>
              </a:rPr>
              <a:t>., </a:t>
            </a:r>
          </a:p>
          <a:p>
            <a:pPr>
              <a:lnSpc>
                <a:spcPct val="100000"/>
              </a:lnSpc>
            </a:pPr>
            <a:r>
              <a:rPr lang="ru-RU" sz="1800" b="0" strike="noStrike" spc="-1" dirty="0">
                <a:solidFill>
                  <a:srgbClr val="000000"/>
                </a:solidFill>
                <a:latin typeface="Arial"/>
              </a:rPr>
              <a:t>-</a:t>
            </a:r>
            <a:r>
              <a:rPr lang="ru-RU" sz="1800" b="0" u="sng" strike="noStrike" spc="-1" dirty="0">
                <a:solidFill>
                  <a:srgbClr val="000000"/>
                </a:solidFill>
                <a:uFillTx/>
                <a:latin typeface="Arial"/>
              </a:rPr>
              <a:t>налоги</a:t>
            </a:r>
            <a:r>
              <a:rPr lang="ru-RU" sz="1800" b="0" strike="noStrike" spc="-1" dirty="0">
                <a:solidFill>
                  <a:srgbClr val="000000"/>
                </a:solidFill>
                <a:latin typeface="Arial"/>
              </a:rPr>
              <a:t> – </a:t>
            </a:r>
            <a:r>
              <a:rPr lang="ru-RU" sz="1800" b="0" strike="noStrike" spc="-1" dirty="0" smtClean="0">
                <a:solidFill>
                  <a:srgbClr val="FF0000"/>
                </a:solidFill>
                <a:latin typeface="Arial"/>
              </a:rPr>
              <a:t>990 тыс.руб</a:t>
            </a:r>
            <a:r>
              <a:rPr lang="ru-RU" sz="1800" b="0" strike="noStrike" spc="-1" dirty="0">
                <a:solidFill>
                  <a:srgbClr val="000000"/>
                </a:solidFill>
                <a:latin typeface="Arial"/>
              </a:rPr>
              <a:t>. с заработной платы, земельный налог, имущественный налог, с учетом прошлого года, округлен до целой суммы</a:t>
            </a:r>
          </a:p>
          <a:p>
            <a:pPr>
              <a:lnSpc>
                <a:spcPct val="100000"/>
              </a:lnSpc>
            </a:pPr>
            <a:r>
              <a:rPr lang="ru-RU" sz="1800" b="0" strike="noStrike" spc="-1" dirty="0">
                <a:solidFill>
                  <a:srgbClr val="000000"/>
                </a:solidFill>
                <a:latin typeface="Arial"/>
              </a:rPr>
              <a:t>      </a:t>
            </a:r>
            <a:r>
              <a:rPr lang="ru-RU" sz="1800" b="0" u="sng" strike="noStrike" spc="-1" dirty="0">
                <a:solidFill>
                  <a:srgbClr val="000000"/>
                </a:solidFill>
                <a:uFillTx/>
                <a:latin typeface="Arial"/>
              </a:rPr>
              <a:t>За работу членам правления, членам ревизионной комиссии  </a:t>
            </a:r>
            <a:r>
              <a:rPr lang="ru-RU" sz="1800" b="0" strike="noStrike" spc="-1" dirty="0">
                <a:solidFill>
                  <a:srgbClr val="000000"/>
                </a:solidFill>
                <a:latin typeface="Arial"/>
              </a:rPr>
              <a:t>по итогам года за работы в собраниях правления, внесение предложений, регулярное посещение собраний правления, исполнение обязанностей по ФЗ-217 ежегодное поощрения членам правления в зачет оплаты членских взносов-25000руб. один раз в год, а членам ревизионной комиссии-10тыс.руб. один раз в год </a:t>
            </a:r>
            <a:r>
              <a:rPr lang="ru-RU" sz="1800" b="0" u="sng" strike="noStrike" spc="-1" dirty="0">
                <a:solidFill>
                  <a:srgbClr val="000000"/>
                </a:solidFill>
                <a:uFillTx/>
                <a:latin typeface="Arial"/>
              </a:rPr>
              <a:t>по решению общего собрания членов ТСН «Серебряный бор».</a:t>
            </a:r>
            <a:endParaRPr lang="ru-RU" sz="1800" b="0" strike="noStrike" spc="-1" dirty="0">
              <a:solidFill>
                <a:srgbClr val="000000"/>
              </a:solidFill>
              <a:latin typeface="Arial"/>
            </a:endParaRPr>
          </a:p>
          <a:p>
            <a:pPr>
              <a:lnSpc>
                <a:spcPct val="100000"/>
              </a:lnSpc>
            </a:pPr>
            <a:endParaRPr lang="ru-RU" sz="1800" b="0" strike="noStrike" spc="-1" dirty="0">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p:cNvSpPr>
          <p:nvPr>
            <p:ph type="subTitle"/>
          </p:nvPr>
        </p:nvSpPr>
        <p:spPr>
          <a:xfrm>
            <a:off x="457200" y="273600"/>
            <a:ext cx="8434800" cy="6323400"/>
          </a:xfrm>
          <a:prstGeom prst="rect">
            <a:avLst/>
          </a:prstGeom>
          <a:noFill/>
          <a:ln w="0">
            <a:noFill/>
          </a:ln>
        </p:spPr>
        <p:txBody>
          <a:bodyPr lIns="0" tIns="0" rIns="0" bIns="0" anchor="ctr">
            <a:noAutofit/>
          </a:bodyPr>
          <a:lstStyle/>
          <a:p>
            <a:pPr>
              <a:lnSpc>
                <a:spcPct val="100000"/>
              </a:lnSpc>
            </a:pPr>
            <a:r>
              <a:rPr lang="ru-RU" sz="2000" b="1" u="sng" strike="noStrike" spc="-1" dirty="0">
                <a:solidFill>
                  <a:srgbClr val="000000"/>
                </a:solidFill>
                <a:uFillTx/>
                <a:latin typeface="Arial"/>
              </a:rPr>
              <a:t>В. Непредвиденные расходы</a:t>
            </a:r>
            <a:r>
              <a:rPr lang="ru-RU" sz="2000" b="0" strike="noStrike" spc="-1" dirty="0">
                <a:solidFill>
                  <a:srgbClr val="000000"/>
                </a:solidFill>
                <a:latin typeface="Arial"/>
              </a:rPr>
              <a:t>:(ст.14 п.6 ФЗ-217)</a:t>
            </a:r>
          </a:p>
          <a:p>
            <a:pPr>
              <a:lnSpc>
                <a:spcPct val="100000"/>
              </a:lnSpc>
            </a:pPr>
            <a:r>
              <a:rPr lang="ru-RU" sz="2000" b="0" strike="noStrike" spc="-1" dirty="0">
                <a:solidFill>
                  <a:srgbClr val="000000"/>
                </a:solidFill>
                <a:latin typeface="Arial"/>
              </a:rPr>
              <a:t>- Выкуп земельных участков- </a:t>
            </a:r>
            <a:r>
              <a:rPr lang="ru-RU" sz="2000" b="0" strike="noStrike" spc="-1" dirty="0" smtClean="0">
                <a:solidFill>
                  <a:srgbClr val="FF0000"/>
                </a:solidFill>
                <a:latin typeface="Arial"/>
              </a:rPr>
              <a:t>700 тыс.руб.</a:t>
            </a:r>
            <a:r>
              <a:rPr lang="ru-RU" sz="2000" b="0" strike="noStrike" spc="-1" dirty="0" smtClean="0">
                <a:solidFill>
                  <a:srgbClr val="000000"/>
                </a:solidFill>
                <a:latin typeface="Arial"/>
              </a:rPr>
              <a:t>,</a:t>
            </a:r>
            <a:endParaRPr lang="ru-RU" sz="2000" b="0" strike="noStrike" spc="-1" dirty="0">
              <a:solidFill>
                <a:srgbClr val="000000"/>
              </a:solidFill>
              <a:latin typeface="Arial"/>
            </a:endParaRPr>
          </a:p>
          <a:p>
            <a:pPr>
              <a:lnSpc>
                <a:spcPct val="100000"/>
              </a:lnSpc>
            </a:pPr>
            <a:r>
              <a:rPr lang="ru-RU" sz="2000" b="0" strike="noStrike" spc="-1" dirty="0">
                <a:solidFill>
                  <a:srgbClr val="000000"/>
                </a:solidFill>
                <a:latin typeface="Arial"/>
              </a:rPr>
              <a:t>-праздники (новый год, масленица, день рождения ТСН, день защиты детей</a:t>
            </a:r>
            <a:r>
              <a:rPr lang="ru-RU" sz="2000" b="0" strike="noStrike" spc="-1" dirty="0">
                <a:solidFill>
                  <a:srgbClr val="FF0000"/>
                </a:solidFill>
                <a:latin typeface="Arial"/>
              </a:rPr>
              <a:t>),- </a:t>
            </a:r>
            <a:r>
              <a:rPr lang="ru-RU" sz="2000" b="0" strike="noStrike" spc="-1" dirty="0" smtClean="0">
                <a:solidFill>
                  <a:srgbClr val="FF0000"/>
                </a:solidFill>
                <a:latin typeface="Arial"/>
              </a:rPr>
              <a:t>200 тыс.руб.</a:t>
            </a:r>
            <a:r>
              <a:rPr lang="ru-RU" sz="2000" b="0" strike="noStrike" spc="-1" dirty="0" smtClean="0">
                <a:solidFill>
                  <a:srgbClr val="000000"/>
                </a:solidFill>
                <a:latin typeface="Arial"/>
              </a:rPr>
              <a:t>,</a:t>
            </a:r>
            <a:endParaRPr lang="ru-RU" sz="2000" b="0" strike="noStrike" spc="-1" dirty="0">
              <a:solidFill>
                <a:srgbClr val="000000"/>
              </a:solidFill>
              <a:latin typeface="Arial"/>
            </a:endParaRPr>
          </a:p>
          <a:p>
            <a:pPr>
              <a:lnSpc>
                <a:spcPct val="100000"/>
              </a:lnSpc>
            </a:pPr>
            <a:r>
              <a:rPr lang="ru-RU" sz="2000" b="0" strike="noStrike" spc="-1" dirty="0">
                <a:solidFill>
                  <a:srgbClr val="000000"/>
                </a:solidFill>
                <a:latin typeface="Arial"/>
              </a:rPr>
              <a:t>- ямочный ремонт по мере необходимости ,</a:t>
            </a:r>
          </a:p>
          <a:p>
            <a:pPr>
              <a:lnSpc>
                <a:spcPct val="100000"/>
              </a:lnSpc>
            </a:pPr>
            <a:r>
              <a:rPr lang="ru-RU" sz="2000" b="0" strike="noStrike" spc="-1" dirty="0">
                <a:solidFill>
                  <a:srgbClr val="000000"/>
                </a:solidFill>
                <a:latin typeface="Arial"/>
              </a:rPr>
              <a:t>-сайт, необходим как официальный источник </a:t>
            </a:r>
            <a:r>
              <a:rPr lang="ru-RU" sz="2000" b="0" strike="noStrike" spc="-1" dirty="0" smtClean="0">
                <a:solidFill>
                  <a:srgbClr val="000000"/>
                </a:solidFill>
                <a:latin typeface="Arial"/>
              </a:rPr>
              <a:t>информации-</a:t>
            </a:r>
            <a:r>
              <a:rPr lang="ru-RU" sz="2000" b="0" strike="noStrike" spc="-1" dirty="0" smtClean="0">
                <a:solidFill>
                  <a:srgbClr val="FF0000"/>
                </a:solidFill>
                <a:latin typeface="Arial"/>
              </a:rPr>
              <a:t>90 тыс.руб.</a:t>
            </a:r>
            <a:endParaRPr lang="ru-RU" sz="2000" b="0" strike="noStrike" spc="-1" dirty="0">
              <a:solidFill>
                <a:srgbClr val="000000"/>
              </a:solidFill>
              <a:latin typeface="Arial"/>
            </a:endParaRPr>
          </a:p>
          <a:p>
            <a:pPr>
              <a:lnSpc>
                <a:spcPct val="100000"/>
              </a:lnSpc>
            </a:pPr>
            <a:r>
              <a:rPr lang="ru-RU" sz="2000" b="0" strike="noStrike" spc="-1" dirty="0">
                <a:solidFill>
                  <a:srgbClr val="000000"/>
                </a:solidFill>
                <a:latin typeface="Arial"/>
              </a:rPr>
              <a:t>- индексация, запланировать точно невозможно в связи с изменяющимися  %, но по предварительному расчету 2023года на одну штатную </a:t>
            </a:r>
            <a:r>
              <a:rPr lang="ru-RU" sz="2000" b="0" strike="noStrike" spc="-1" dirty="0" smtClean="0">
                <a:solidFill>
                  <a:srgbClr val="000000"/>
                </a:solidFill>
                <a:latin typeface="Arial"/>
              </a:rPr>
              <a:t>единицу-</a:t>
            </a:r>
            <a:r>
              <a:rPr lang="ru-RU" sz="2000" b="0" strike="noStrike" spc="-1" dirty="0" smtClean="0">
                <a:solidFill>
                  <a:srgbClr val="FF0000"/>
                </a:solidFill>
                <a:latin typeface="Arial"/>
              </a:rPr>
              <a:t>300 тыс.руб</a:t>
            </a:r>
            <a:r>
              <a:rPr lang="ru-RU" sz="2000" b="0" strike="noStrike" spc="-1" dirty="0">
                <a:solidFill>
                  <a:srgbClr val="000000"/>
                </a:solidFill>
                <a:latin typeface="Arial"/>
              </a:rPr>
              <a:t>.,,</a:t>
            </a:r>
          </a:p>
          <a:p>
            <a:pPr>
              <a:lnSpc>
                <a:spcPct val="100000"/>
              </a:lnSpc>
            </a:pPr>
            <a:r>
              <a:rPr lang="ru-RU" sz="2000" b="0" strike="noStrike" spc="-1" dirty="0">
                <a:solidFill>
                  <a:srgbClr val="000000"/>
                </a:solidFill>
                <a:latin typeface="Arial"/>
              </a:rPr>
              <a:t>- юридические услуги в зависимости от процесса: апелляция, верховный суд,-</a:t>
            </a:r>
            <a:r>
              <a:rPr lang="ru-RU" sz="2000" b="0" strike="noStrike" spc="-1" dirty="0" smtClean="0">
                <a:solidFill>
                  <a:srgbClr val="FF0000"/>
                </a:solidFill>
                <a:latin typeface="Arial"/>
              </a:rPr>
              <a:t>150 тыс.руб</a:t>
            </a:r>
            <a:r>
              <a:rPr lang="ru-RU" sz="2000" b="0" strike="noStrike" spc="-1" dirty="0">
                <a:solidFill>
                  <a:srgbClr val="FF0000"/>
                </a:solidFill>
                <a:latin typeface="Arial"/>
              </a:rPr>
              <a:t>.</a:t>
            </a:r>
            <a:r>
              <a:rPr lang="ru-RU" sz="2000" b="0" strike="noStrike" spc="-1" dirty="0">
                <a:solidFill>
                  <a:srgbClr val="000000"/>
                </a:solidFill>
                <a:latin typeface="Arial"/>
              </a:rPr>
              <a:t>,</a:t>
            </a:r>
          </a:p>
          <a:p>
            <a:pPr>
              <a:lnSpc>
                <a:spcPct val="100000"/>
              </a:lnSpc>
            </a:pPr>
            <a:r>
              <a:rPr lang="ru-RU" sz="2000" b="0" strike="noStrike" spc="-1" dirty="0">
                <a:solidFill>
                  <a:srgbClr val="000000"/>
                </a:solidFill>
                <a:latin typeface="Arial"/>
              </a:rPr>
              <a:t>- уборка снега- </a:t>
            </a:r>
            <a:r>
              <a:rPr lang="ru-RU" sz="2000" b="0" strike="noStrike" spc="-1" dirty="0" smtClean="0">
                <a:solidFill>
                  <a:srgbClr val="FF0000"/>
                </a:solidFill>
                <a:latin typeface="Arial"/>
              </a:rPr>
              <a:t>900 тыс.руб</a:t>
            </a:r>
            <a:r>
              <a:rPr lang="ru-RU" sz="2000" b="0" strike="noStrike" spc="-1" dirty="0">
                <a:solidFill>
                  <a:srgbClr val="000000"/>
                </a:solidFill>
                <a:latin typeface="Arial"/>
              </a:rPr>
              <a:t>.,</a:t>
            </a:r>
          </a:p>
          <a:p>
            <a:pPr>
              <a:lnSpc>
                <a:spcPct val="100000"/>
              </a:lnSpc>
            </a:pPr>
            <a:r>
              <a:rPr lang="ru-RU" sz="2000" b="0" strike="noStrike" spc="-1" dirty="0">
                <a:solidFill>
                  <a:srgbClr val="000000"/>
                </a:solidFill>
                <a:latin typeface="Arial"/>
              </a:rPr>
              <a:t>- долг поставщикам, </a:t>
            </a:r>
            <a:r>
              <a:rPr lang="ru-RU" sz="2000" b="0" strike="noStrike" spc="-1" dirty="0" smtClean="0">
                <a:solidFill>
                  <a:srgbClr val="000000"/>
                </a:solidFill>
                <a:latin typeface="Arial"/>
              </a:rPr>
              <a:t>подрядчикам-</a:t>
            </a:r>
            <a:r>
              <a:rPr lang="ru-RU" sz="2000" b="0" strike="noStrike" spc="-1" dirty="0" smtClean="0">
                <a:solidFill>
                  <a:srgbClr val="FF0000"/>
                </a:solidFill>
                <a:latin typeface="Arial"/>
              </a:rPr>
              <a:t>2 205тыс.руб.</a:t>
            </a:r>
            <a:r>
              <a:rPr lang="ru-RU" sz="2000" b="0" strike="noStrike" spc="-1" dirty="0" smtClean="0">
                <a:solidFill>
                  <a:srgbClr val="000000"/>
                </a:solidFill>
                <a:latin typeface="Arial"/>
              </a:rPr>
              <a:t>,</a:t>
            </a:r>
            <a:endParaRPr lang="ru-RU" sz="2000" b="0" strike="noStrike" spc="-1" dirty="0">
              <a:solidFill>
                <a:srgbClr val="000000"/>
              </a:solidFill>
              <a:latin typeface="Arial"/>
            </a:endParaRPr>
          </a:p>
          <a:p>
            <a:pPr>
              <a:lnSpc>
                <a:spcPct val="100000"/>
              </a:lnSpc>
            </a:pPr>
            <a:r>
              <a:rPr lang="ru-RU" sz="2000" b="0" strike="noStrike" spc="-1" dirty="0">
                <a:solidFill>
                  <a:srgbClr val="000000"/>
                </a:solidFill>
                <a:latin typeface="Arial"/>
              </a:rPr>
              <a:t>-вырубка кустов в водоотводных канавах, по договорам ГПХ</a:t>
            </a:r>
          </a:p>
          <a:p>
            <a:pPr>
              <a:lnSpc>
                <a:spcPct val="100000"/>
              </a:lnSpc>
            </a:pPr>
            <a:r>
              <a:rPr lang="ru-RU" sz="2000" b="0" strike="noStrike" spc="-1" dirty="0">
                <a:solidFill>
                  <a:srgbClr val="000000"/>
                </a:solidFill>
                <a:latin typeface="Arial"/>
              </a:rPr>
              <a:t>- асфальтирование </a:t>
            </a:r>
            <a:r>
              <a:rPr lang="ru-RU" sz="2000" b="0" strike="noStrike" spc="-1" dirty="0" smtClean="0">
                <a:solidFill>
                  <a:srgbClr val="000000"/>
                </a:solidFill>
                <a:latin typeface="Arial"/>
              </a:rPr>
              <a:t>Сиренев.бульвара,Рождественской-</a:t>
            </a:r>
            <a:r>
              <a:rPr lang="ru-RU" sz="2000" b="0" strike="noStrike" spc="-1" dirty="0" smtClean="0">
                <a:solidFill>
                  <a:srgbClr val="FF0000"/>
                </a:solidFill>
                <a:latin typeface="Arial"/>
              </a:rPr>
              <a:t>2 500 тыс.руб.,</a:t>
            </a:r>
            <a:endParaRPr lang="ru-RU" sz="2000" b="0" strike="noStrike" spc="-1" dirty="0">
              <a:solidFill>
                <a:srgbClr val="000000"/>
              </a:solidFill>
              <a:latin typeface="Arial"/>
            </a:endParaRPr>
          </a:p>
          <a:p>
            <a:pPr>
              <a:lnSpc>
                <a:spcPct val="100000"/>
              </a:lnSpc>
            </a:pPr>
            <a:r>
              <a:rPr lang="ru-RU" sz="2000" b="0" strike="noStrike" spc="-1" dirty="0">
                <a:solidFill>
                  <a:srgbClr val="000000"/>
                </a:solidFill>
                <a:latin typeface="Arial"/>
              </a:rPr>
              <a:t>-резерв -</a:t>
            </a:r>
            <a:r>
              <a:rPr lang="ru-RU" sz="2000" b="0" strike="noStrike" spc="-1" dirty="0" smtClean="0">
                <a:solidFill>
                  <a:srgbClr val="FF0000"/>
                </a:solidFill>
                <a:latin typeface="Arial"/>
              </a:rPr>
              <a:t>2 000 </a:t>
            </a:r>
            <a:r>
              <a:rPr lang="ru-RU" sz="2000" b="0" strike="noStrike" spc="-1" dirty="0" err="1" smtClean="0">
                <a:solidFill>
                  <a:srgbClr val="FF0000"/>
                </a:solidFill>
                <a:latin typeface="Arial"/>
              </a:rPr>
              <a:t>тыс.руб.</a:t>
            </a:r>
            <a:r>
              <a:rPr lang="ru-RU" sz="2000" b="0" strike="noStrike" spc="-1" dirty="0" err="1" smtClean="0">
                <a:solidFill>
                  <a:srgbClr val="000000"/>
                </a:solidFill>
                <a:latin typeface="Arial"/>
              </a:rPr>
              <a:t>,на</a:t>
            </a:r>
            <a:r>
              <a:rPr lang="ru-RU" sz="2000" b="0" strike="noStrike" spc="-1" dirty="0" smtClean="0">
                <a:solidFill>
                  <a:srgbClr val="000000"/>
                </a:solidFill>
                <a:latin typeface="Arial"/>
              </a:rPr>
              <a:t> </a:t>
            </a:r>
            <a:r>
              <a:rPr lang="ru-RU" sz="2000" b="0" strike="noStrike" spc="-1" dirty="0">
                <a:solidFill>
                  <a:srgbClr val="000000"/>
                </a:solidFill>
                <a:latin typeface="Arial"/>
              </a:rPr>
              <a:t>покрытие недостающих сумм,</a:t>
            </a:r>
          </a:p>
          <a:p>
            <a:pPr>
              <a:lnSpc>
                <a:spcPct val="100000"/>
              </a:lnSpc>
            </a:pPr>
            <a:r>
              <a:rPr lang="ru-RU" sz="2000" b="0" strike="noStrike" spc="-1" dirty="0">
                <a:solidFill>
                  <a:srgbClr val="000000"/>
                </a:solidFill>
                <a:latin typeface="Arial"/>
              </a:rPr>
              <a:t>-изготовление металлических механических </a:t>
            </a:r>
            <a:r>
              <a:rPr lang="ru-RU" sz="2000" b="0" strike="noStrike" spc="-1" dirty="0" smtClean="0">
                <a:solidFill>
                  <a:srgbClr val="000000"/>
                </a:solidFill>
                <a:latin typeface="Arial"/>
              </a:rPr>
              <a:t>шлагбаумов-</a:t>
            </a:r>
            <a:r>
              <a:rPr lang="ru-RU" sz="2000" b="0" strike="noStrike" spc="-1" dirty="0" smtClean="0">
                <a:solidFill>
                  <a:srgbClr val="FF0000"/>
                </a:solidFill>
                <a:latin typeface="Arial"/>
              </a:rPr>
              <a:t>120 тыс.руб</a:t>
            </a:r>
            <a:r>
              <a:rPr lang="ru-RU" sz="2000" b="0" strike="noStrike" spc="-1" dirty="0">
                <a:solidFill>
                  <a:srgbClr val="000000"/>
                </a:solidFill>
                <a:latin typeface="Arial"/>
              </a:rPr>
              <a:t>.</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subTitle"/>
          </p:nvPr>
        </p:nvSpPr>
        <p:spPr>
          <a:xfrm>
            <a:off x="457200" y="273600"/>
            <a:ext cx="8228880" cy="6251400"/>
          </a:xfrm>
          <a:prstGeom prst="rect">
            <a:avLst/>
          </a:prstGeom>
          <a:noFill/>
          <a:ln w="0">
            <a:noFill/>
          </a:ln>
        </p:spPr>
        <p:txBody>
          <a:bodyPr lIns="0" tIns="0" rIns="0" bIns="0" anchor="ctr">
            <a:noAutofit/>
          </a:bodyPr>
          <a:lstStyle/>
          <a:p>
            <a:pPr>
              <a:lnSpc>
                <a:spcPct val="100000"/>
              </a:lnSpc>
            </a:pPr>
            <a:r>
              <a:rPr lang="ru-RU" sz="2800" b="1" strike="noStrike" spc="-1">
                <a:solidFill>
                  <a:srgbClr val="000000"/>
                </a:solidFill>
                <a:latin typeface="Calibri"/>
              </a:rPr>
              <a:t>Вопрос № 16. </a:t>
            </a:r>
            <a:r>
              <a:rPr lang="ru-RU" sz="2800" b="0" strike="noStrike" spc="-1">
                <a:solidFill>
                  <a:srgbClr val="000000"/>
                </a:solidFill>
                <a:latin typeface="Calibri"/>
              </a:rPr>
              <a:t>выбираем  членов правления. Голосуем подписью за кандидатов.</a:t>
            </a:r>
            <a:endParaRPr lang="ru-RU" sz="2800" b="0" strike="noStrike" spc="-1">
              <a:solidFill>
                <a:srgbClr val="000000"/>
              </a:solidFill>
              <a:latin typeface="Arial"/>
            </a:endParaRPr>
          </a:p>
          <a:p>
            <a:pPr>
              <a:lnSpc>
                <a:spcPct val="100000"/>
              </a:lnSpc>
            </a:pPr>
            <a:r>
              <a:rPr lang="ru-RU" sz="2800" b="1" strike="noStrike" spc="-1">
                <a:solidFill>
                  <a:srgbClr val="000000"/>
                </a:solidFill>
                <a:latin typeface="Calibri"/>
              </a:rPr>
              <a:t>Вопрос № 17. </a:t>
            </a:r>
            <a:r>
              <a:rPr lang="ru-RU" sz="2800" b="0" strike="noStrike" spc="-1">
                <a:solidFill>
                  <a:srgbClr val="000000"/>
                </a:solidFill>
                <a:latin typeface="Calibri"/>
              </a:rPr>
              <a:t>выбираем председателя. Каждому кандидату по 5 минут для рассказа о себе. Голосуем подписью.</a:t>
            </a:r>
            <a:endParaRPr lang="ru-RU" sz="2800" b="0" strike="noStrike" spc="-1">
              <a:solidFill>
                <a:srgbClr val="000000"/>
              </a:solidFill>
              <a:latin typeface="Arial"/>
            </a:endParaRPr>
          </a:p>
          <a:p>
            <a:pPr>
              <a:lnSpc>
                <a:spcPct val="100000"/>
              </a:lnSpc>
            </a:pPr>
            <a:r>
              <a:rPr lang="ru-RU" sz="2800" b="1" strike="noStrike" spc="-1">
                <a:solidFill>
                  <a:srgbClr val="000000"/>
                </a:solidFill>
                <a:latin typeface="Calibri"/>
              </a:rPr>
              <a:t>Вопрос № 18. </a:t>
            </a:r>
            <a:r>
              <a:rPr lang="ru-RU" sz="2800" b="0" strike="noStrike" spc="-1">
                <a:solidFill>
                  <a:srgbClr val="000000"/>
                </a:solidFill>
                <a:latin typeface="Calibri"/>
              </a:rPr>
              <a:t>выбираем ревизионную комиссию.</a:t>
            </a:r>
            <a:endParaRPr lang="ru-RU" sz="2800" b="0" strike="noStrike" spc="-1">
              <a:solidFill>
                <a:srgbClr val="000000"/>
              </a:solidFill>
              <a:latin typeface="Arial"/>
            </a:endParaRPr>
          </a:p>
          <a:p>
            <a:pPr>
              <a:lnSpc>
                <a:spcPct val="100000"/>
              </a:lnSpc>
            </a:pPr>
            <a:r>
              <a:rPr lang="ru-RU" sz="2800" b="1" strike="noStrike" spc="-1">
                <a:solidFill>
                  <a:srgbClr val="000000"/>
                </a:solidFill>
                <a:latin typeface="Calibri"/>
              </a:rPr>
              <a:t>Вопрос № 19. Разное:</a:t>
            </a:r>
            <a:endParaRPr lang="ru-RU" sz="2800" b="0" strike="noStrike" spc="-1">
              <a:solidFill>
                <a:srgbClr val="000000"/>
              </a:solidFill>
              <a:latin typeface="Arial"/>
            </a:endParaRPr>
          </a:p>
          <a:p>
            <a:pPr marL="216000" indent="-216000">
              <a:lnSpc>
                <a:spcPct val="100000"/>
              </a:lnSpc>
              <a:buClr>
                <a:srgbClr val="000000"/>
              </a:buClr>
              <a:buFont typeface="StarSymbol"/>
              <a:buChar char="-"/>
            </a:pPr>
            <a:r>
              <a:rPr lang="ru-RU" sz="2800" b="0" strike="noStrike" spc="-1">
                <a:solidFill>
                  <a:srgbClr val="000000"/>
                </a:solidFill>
                <a:latin typeface="Calibri"/>
              </a:rPr>
              <a:t>Исключить из членов ТМН неплательщиков более 6месяцев. (</a:t>
            </a:r>
            <a:r>
              <a:rPr lang="ru-RU" sz="2800" b="0" strike="noStrike" spc="-1">
                <a:solidFill>
                  <a:srgbClr val="C9211E"/>
                </a:solidFill>
                <a:latin typeface="Calibri"/>
              </a:rPr>
              <a:t>ст.13 ФЗ-217</a:t>
            </a:r>
            <a:r>
              <a:rPr lang="ru-RU" sz="2800" b="0" strike="noStrike" spc="-1">
                <a:solidFill>
                  <a:srgbClr val="000000"/>
                </a:solidFill>
                <a:latin typeface="Calibri"/>
              </a:rPr>
              <a:t>) Голосуем.</a:t>
            </a:r>
            <a:endParaRPr lang="ru-RU" sz="2800" b="0" strike="noStrike" spc="-1">
              <a:solidFill>
                <a:srgbClr val="000000"/>
              </a:solidFill>
              <a:latin typeface="Arial"/>
            </a:endParaRPr>
          </a:p>
          <a:p>
            <a:pPr marL="216000" indent="-216000">
              <a:lnSpc>
                <a:spcPct val="100000"/>
              </a:lnSpc>
              <a:buClr>
                <a:srgbClr val="000000"/>
              </a:buClr>
              <a:buFont typeface="StarSymbol"/>
              <a:buChar char="-"/>
            </a:pPr>
            <a:r>
              <a:rPr lang="ru-RU" sz="2800" b="0" strike="noStrike" spc="-1">
                <a:solidFill>
                  <a:srgbClr val="000000"/>
                </a:solidFill>
                <a:latin typeface="Calibri"/>
              </a:rPr>
              <a:t>Приобретаем в собственность ТСН участок под контейнерной площадкой.( ст.14 п.6 ФЗ-217). Голосуем.</a:t>
            </a:r>
            <a:endParaRPr lang="ru-RU" sz="2800" b="0" strike="noStrike" spc="-1">
              <a:solidFill>
                <a:srgbClr val="000000"/>
              </a:solidFill>
              <a:latin typeface="Arial"/>
            </a:endParaRPr>
          </a:p>
          <a:p>
            <a:pPr marL="216000" indent="-216000">
              <a:lnSpc>
                <a:spcPct val="100000"/>
              </a:lnSpc>
              <a:buClr>
                <a:srgbClr val="000000"/>
              </a:buClr>
              <a:buFont typeface="StarSymbol"/>
              <a:buChar char="-"/>
            </a:pPr>
            <a:r>
              <a:rPr lang="ru-RU" sz="2800" b="0" strike="noStrike" spc="-1">
                <a:solidFill>
                  <a:srgbClr val="000000"/>
                </a:solidFill>
                <a:latin typeface="Calibri"/>
              </a:rPr>
              <a:t>Предоставляем сервитут (пользование нашими дорогами) соседним обществам. Голосуем.</a:t>
            </a:r>
            <a:endParaRPr lang="ru-RU" sz="2800" b="0" strike="noStrike" spc="-1">
              <a:solidFill>
                <a:srgbClr val="000000"/>
              </a:solidFill>
              <a:latin typeface="Arial"/>
            </a:endParaRPr>
          </a:p>
          <a:p>
            <a:pPr>
              <a:lnSpc>
                <a:spcPct val="100000"/>
              </a:lnSpc>
            </a:pPr>
            <a:endParaRPr lang="ru-RU" sz="2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p:cNvSpPr>
          <p:nvPr>
            <p:ph type="subTitle"/>
          </p:nvPr>
        </p:nvSpPr>
        <p:spPr>
          <a:xfrm>
            <a:off x="457200" y="273600"/>
            <a:ext cx="8434800" cy="6251400"/>
          </a:xfrm>
          <a:prstGeom prst="rect">
            <a:avLst/>
          </a:prstGeom>
          <a:noFill/>
          <a:ln w="0">
            <a:noFill/>
          </a:ln>
        </p:spPr>
        <p:txBody>
          <a:bodyPr lIns="0" tIns="0" rIns="0" bIns="0" anchor="ctr">
            <a:noAutofit/>
          </a:bodyPr>
          <a:lstStyle/>
          <a:p>
            <a:pPr marL="216000" indent="-216000">
              <a:lnSpc>
                <a:spcPct val="100000"/>
              </a:lnSpc>
              <a:buClr>
                <a:srgbClr val="000000"/>
              </a:buClr>
              <a:buFont typeface="StarSymbol"/>
              <a:buChar char="-"/>
            </a:pPr>
            <a:r>
              <a:rPr lang="ru-RU" sz="2800" b="0" strike="noStrike" spc="-1">
                <a:solidFill>
                  <a:srgbClr val="000000"/>
                </a:solidFill>
                <a:latin typeface="Calibri"/>
              </a:rPr>
              <a:t>Приобретаем  ли земельный участок под закопанной противопожарной емкостью. Исполняя требования пож.инспекции.</a:t>
            </a:r>
            <a:endParaRPr lang="ru-RU" sz="2800" b="0" strike="noStrike" spc="-1">
              <a:solidFill>
                <a:srgbClr val="000000"/>
              </a:solidFill>
              <a:latin typeface="Arial"/>
            </a:endParaRPr>
          </a:p>
          <a:p>
            <a:pPr marL="216000" indent="-216000">
              <a:lnSpc>
                <a:spcPct val="100000"/>
              </a:lnSpc>
              <a:buClr>
                <a:srgbClr val="000000"/>
              </a:buClr>
              <a:buFont typeface="StarSymbol"/>
              <a:buChar char="-"/>
            </a:pPr>
            <a:r>
              <a:rPr lang="ru-RU" sz="2800" b="0" strike="noStrike" spc="-1">
                <a:solidFill>
                  <a:srgbClr val="000000"/>
                </a:solidFill>
                <a:latin typeface="Calibri"/>
              </a:rPr>
              <a:t>Соглашаемся ли на участие в Программе догазификации  территории ТСН, когда эта Программа запустится.</a:t>
            </a:r>
            <a:endParaRPr lang="ru-RU" sz="2800" b="0" strike="noStrike" spc="-1">
              <a:solidFill>
                <a:srgbClr val="000000"/>
              </a:solidFill>
              <a:latin typeface="Arial"/>
            </a:endParaRPr>
          </a:p>
          <a:p>
            <a:pPr marL="216000" indent="-216000">
              <a:lnSpc>
                <a:spcPct val="100000"/>
              </a:lnSpc>
              <a:buClr>
                <a:srgbClr val="000000"/>
              </a:buClr>
              <a:buFont typeface="StarSymbol"/>
              <a:buChar char="-"/>
            </a:pPr>
            <a:r>
              <a:rPr lang="ru-RU" sz="2800" b="1" strike="noStrike" spc="-1">
                <a:solidFill>
                  <a:srgbClr val="000000"/>
                </a:solidFill>
                <a:latin typeface="Calibri"/>
              </a:rPr>
              <a:t>Ваши предложения  о назначении ответственных за:</a:t>
            </a:r>
            <a:endParaRPr lang="ru-RU" sz="2800" b="0" strike="noStrike" spc="-1">
              <a:solidFill>
                <a:srgbClr val="000000"/>
              </a:solidFill>
              <a:latin typeface="Arial"/>
            </a:endParaRPr>
          </a:p>
          <a:p>
            <a:pPr>
              <a:lnSpc>
                <a:spcPct val="100000"/>
              </a:lnSpc>
            </a:pPr>
            <a:r>
              <a:rPr lang="ru-RU" sz="2800" b="0" strike="noStrike" spc="-1">
                <a:solidFill>
                  <a:srgbClr val="000000"/>
                </a:solidFill>
                <a:latin typeface="Calibri"/>
              </a:rPr>
              <a:t>-Оформление общего имущества в коллективно-долевую собственность ( ст.17 п.28 ФЗ-217) , </a:t>
            </a:r>
            <a:endParaRPr lang="ru-RU" sz="2800" b="0" strike="noStrike" spc="-1">
              <a:solidFill>
                <a:srgbClr val="000000"/>
              </a:solidFill>
              <a:latin typeface="Arial"/>
            </a:endParaRPr>
          </a:p>
          <a:p>
            <a:pPr>
              <a:lnSpc>
                <a:spcPct val="100000"/>
              </a:lnSpc>
            </a:pPr>
            <a:r>
              <a:rPr lang="ru-RU" sz="2800" b="0" strike="noStrike" spc="-1">
                <a:solidFill>
                  <a:srgbClr val="000000"/>
                </a:solidFill>
                <a:latin typeface="Calibri"/>
              </a:rPr>
              <a:t>-За продвижение работы по внесени. ТСН в черту населенного пункта либо образование населенного пункта.</a:t>
            </a:r>
            <a:endParaRPr lang="ru-RU" sz="2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subTitle"/>
          </p:nvPr>
        </p:nvSpPr>
        <p:spPr>
          <a:xfrm>
            <a:off x="457200" y="273600"/>
            <a:ext cx="8228880" cy="6251400"/>
          </a:xfrm>
          <a:prstGeom prst="rect">
            <a:avLst/>
          </a:prstGeom>
          <a:noFill/>
          <a:ln w="0">
            <a:noFill/>
          </a:ln>
        </p:spPr>
        <p:txBody>
          <a:bodyPr lIns="0" tIns="0" rIns="0" bIns="0" anchor="ctr">
            <a:noAutofit/>
          </a:bodyPr>
          <a:lstStyle/>
          <a:p>
            <a:pPr algn="ctr"/>
            <a:endParaRPr lang="ru-RU" sz="1800" b="0" strike="noStrike" spc="-1">
              <a:solidFill>
                <a:srgbClr val="000000"/>
              </a:solidFill>
              <a:latin typeface="Arial"/>
            </a:endParaRPr>
          </a:p>
        </p:txBody>
      </p:sp>
      <p:sp>
        <p:nvSpPr>
          <p:cNvPr id="341" name="Лента лицом вверх 2"/>
          <p:cNvSpPr/>
          <p:nvPr/>
        </p:nvSpPr>
        <p:spPr>
          <a:xfrm>
            <a:off x="179640" y="980640"/>
            <a:ext cx="8712720" cy="4176000"/>
          </a:xfrm>
          <a:prstGeom prst="ribbon2">
            <a:avLst>
              <a:gd name="adj1" fmla="val 16667"/>
              <a:gd name="adj2" fmla="val 50000"/>
            </a:avLst>
          </a:prstGeom>
          <a:solidFill>
            <a:schemeClr val="accent3">
              <a:lumMod val="40000"/>
              <a:lumOff val="60000"/>
            </a:schemeClr>
          </a:solidFill>
          <a:ln>
            <a:solidFill>
              <a:srgbClr val="3A5F8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2800" b="1" i="1" strike="noStrike" spc="-1">
                <a:solidFill>
                  <a:srgbClr val="FF0000"/>
                </a:solidFill>
                <a:latin typeface="Calibri"/>
                <a:ea typeface="DejaVu Sans"/>
              </a:rPr>
              <a:t>БЛАГОДАРИМ ЗА УЧАСТИЕ В СОБРАНИИ И РЕШЕНИИ ВОПРОСОВ РАЗВИТИЯ ТЕРРИТОРИИ «СЕРЕБРЯНОГО БОРА».</a:t>
            </a:r>
            <a:endParaRPr lang="ru-RU" sz="2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4680"/>
            <a:ext cx="8228520" cy="6177600"/>
          </a:xfrm>
          <a:prstGeom prst="rect">
            <a:avLst/>
          </a:prstGeom>
          <a:noFill/>
          <a:ln w="0">
            <a:noFill/>
          </a:ln>
        </p:spPr>
        <p:txBody>
          <a:bodyPr lIns="0" tIns="0" rIns="0" bIns="0" anchor="ctr">
            <a:normAutofit/>
          </a:bodyPr>
          <a:lstStyle/>
          <a:p>
            <a:pPr indent="0">
              <a:lnSpc>
                <a:spcPct val="100000"/>
              </a:lnSpc>
              <a:buNone/>
              <a:tabLst>
                <a:tab pos="0" algn="l"/>
              </a:tabLst>
            </a:pPr>
            <a:r>
              <a:rPr lang="ru-RU" sz="2800" b="0" strike="noStrike" spc="-1">
                <a:solidFill>
                  <a:srgbClr val="000000"/>
                </a:solidFill>
                <a:latin typeface="Calibri"/>
              </a:rPr>
              <a:t>9. Утверждение суммы денежных средств, отпускаемых на проведение внутридачных праздников (новый год, день рождения ТСН, день защиты детей, масленица).</a:t>
            </a:r>
            <a:r>
              <a:rPr sz="2800"/>
              <a:t/>
            </a:r>
            <a:br>
              <a:rPr sz="2800"/>
            </a:br>
            <a:r>
              <a:rPr lang="ru-RU" sz="2800" b="0" strike="noStrike" spc="-1">
                <a:solidFill>
                  <a:srgbClr val="000000"/>
                </a:solidFill>
                <a:latin typeface="Calibri"/>
              </a:rPr>
              <a:t>10. Утверждение условий оплаты труда работников и членов органов товарищества, членов ревизионной комиссии (ревизора).</a:t>
            </a:r>
            <a:r>
              <a:rPr sz="2800"/>
              <a:t/>
            </a:r>
            <a:br>
              <a:rPr sz="2800"/>
            </a:br>
            <a:r>
              <a:rPr lang="ru-RU" sz="2800" b="0" strike="noStrike" spc="-1">
                <a:solidFill>
                  <a:srgbClr val="000000"/>
                </a:solidFill>
                <a:latin typeface="Calibri"/>
              </a:rPr>
              <a:t>11. Утверждение правил внесения взносов, ответственность за нарушение обязательств по внесению взносов. Формула расчета взносов (10 минут). Утверждение размера членского взноса.  </a:t>
            </a:r>
            <a:r>
              <a:rPr lang="ru-RU" sz="2800" b="0" i="1" strike="noStrike" spc="-1">
                <a:solidFill>
                  <a:srgbClr val="000000"/>
                </a:solidFill>
                <a:latin typeface="Calibri"/>
              </a:rPr>
              <a:t>Голосование листом голосования</a:t>
            </a:r>
            <a:r>
              <a:rPr lang="ru-RU" sz="2800" b="0" strike="noStrike" spc="-1">
                <a:solidFill>
                  <a:srgbClr val="000000"/>
                </a:solidFill>
                <a:latin typeface="Calibri"/>
              </a:rPr>
              <a:t>.</a:t>
            </a:r>
            <a:r>
              <a:rPr sz="2800"/>
              <a:t/>
            </a:r>
            <a:br>
              <a:rPr sz="2800"/>
            </a:br>
            <a:endParaRPr lang="ru-RU" sz="2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4680"/>
            <a:ext cx="8228520" cy="6321600"/>
          </a:xfrm>
          <a:prstGeom prst="rect">
            <a:avLst/>
          </a:prstGeom>
          <a:noFill/>
          <a:ln w="0">
            <a:noFill/>
          </a:ln>
        </p:spPr>
        <p:txBody>
          <a:bodyPr lIns="0" tIns="0" rIns="0" bIns="0" anchor="ctr">
            <a:normAutofit fontScale="90000"/>
          </a:bodyPr>
          <a:lstStyle/>
          <a:p>
            <a:pPr indent="0" algn="ctr">
              <a:lnSpc>
                <a:spcPct val="100000"/>
              </a:lnSpc>
              <a:buNone/>
              <a:tabLst>
                <a:tab pos="0" algn="l"/>
              </a:tabLst>
            </a:pPr>
            <a:r>
              <a:rPr sz="2000"/>
              <a:t/>
            </a:r>
            <a:br>
              <a:rPr sz="2000"/>
            </a:br>
            <a:r>
              <a:rPr lang="ru-RU" sz="2000" b="1" strike="noStrike" spc="-1">
                <a:solidFill>
                  <a:srgbClr val="000000"/>
                </a:solidFill>
                <a:latin typeface="Calibri"/>
              </a:rPr>
              <a:t>12. Утверждение изменений в Устав (15 минут)/ утверждение Устава в новой редакции. </a:t>
            </a:r>
            <a:r>
              <a:rPr lang="ru-RU" sz="2000" b="1" i="1" strike="noStrike" spc="-1">
                <a:solidFill>
                  <a:srgbClr val="000000"/>
                </a:solidFill>
                <a:latin typeface="Calibri"/>
              </a:rPr>
              <a:t>Голосование листом голосования</a:t>
            </a:r>
            <a:r>
              <a:rPr lang="ru-RU" sz="2000" b="1" strike="noStrike" spc="-1">
                <a:solidFill>
                  <a:srgbClr val="000000"/>
                </a:solidFill>
                <a:latin typeface="Calibri"/>
              </a:rPr>
              <a:t>:</a:t>
            </a:r>
            <a:r>
              <a:rPr sz="2000"/>
              <a:t/>
            </a:r>
            <a:br>
              <a:rPr sz="2000"/>
            </a:br>
            <a:r>
              <a:rPr lang="ru-RU" sz="2000" b="0" strike="noStrike" spc="-1">
                <a:solidFill>
                  <a:srgbClr val="000000"/>
                </a:solidFill>
                <a:latin typeface="Calibri"/>
              </a:rPr>
              <a:t>	- в п. 4.3. слово «вступительный» исключить;</a:t>
            </a:r>
            <a:r>
              <a:rPr sz="2000"/>
              <a:t/>
            </a:r>
            <a:br>
              <a:rPr sz="2000"/>
            </a:br>
            <a:r>
              <a:rPr lang="ru-RU" sz="2000" b="0" strike="noStrike" spc="-1">
                <a:solidFill>
                  <a:srgbClr val="000000"/>
                </a:solidFill>
                <a:latin typeface="Calibri"/>
              </a:rPr>
              <a:t>	- в п. 4.4. исключить слово «вступительный»;</a:t>
            </a:r>
            <a:r>
              <a:rPr sz="2000"/>
              <a:t/>
            </a:r>
            <a:br>
              <a:rPr sz="2000"/>
            </a:br>
            <a:r>
              <a:rPr lang="ru-RU" sz="2000" b="0" strike="noStrike" spc="-1">
                <a:solidFill>
                  <a:srgbClr val="000000"/>
                </a:solidFill>
                <a:latin typeface="Calibri"/>
              </a:rPr>
              <a:t>	- п. 5.1.5. исключить;</a:t>
            </a:r>
            <a:r>
              <a:rPr sz="2000"/>
              <a:t/>
            </a:r>
            <a:br>
              <a:rPr sz="2000"/>
            </a:br>
            <a:r>
              <a:rPr lang="ru-RU" sz="2000" b="0" strike="noStrike" spc="-1">
                <a:solidFill>
                  <a:srgbClr val="000000"/>
                </a:solidFill>
                <a:latin typeface="Calibri"/>
              </a:rPr>
              <a:t>	- п. 5.1.7. изложить в следующей редакции «Добровольно выходить из товарищества. Размер платы за использование общей инфраструктурой и другим имуществом общего пользования устанавливается в соответствии с п. 6.5. настоящего Устава»;</a:t>
            </a:r>
            <a:r>
              <a:rPr sz="2000"/>
              <a:t/>
            </a:r>
            <a:br>
              <a:rPr sz="2000"/>
            </a:br>
            <a:r>
              <a:rPr lang="ru-RU" sz="2000" b="0" strike="noStrike" spc="-1">
                <a:solidFill>
                  <a:srgbClr val="000000"/>
                </a:solidFill>
                <a:latin typeface="Calibri"/>
              </a:rPr>
              <a:t>	- п. 5.9. и п. 5.10. исключить;</a:t>
            </a:r>
            <a:r>
              <a:rPr sz="2000"/>
              <a:t/>
            </a:r>
            <a:br>
              <a:rPr sz="2000"/>
            </a:br>
            <a:r>
              <a:rPr lang="ru-RU" sz="2000" b="0" strike="noStrike" spc="-1">
                <a:solidFill>
                  <a:srgbClr val="000000"/>
                </a:solidFill>
                <a:latin typeface="Calibri"/>
              </a:rPr>
              <a:t>	- в п. 5.12. и п. 5.13. слово «вступительный» исключить;</a:t>
            </a:r>
            <a:r>
              <a:rPr sz="2000"/>
              <a:t/>
            </a:r>
            <a:br>
              <a:rPr sz="2000"/>
            </a:br>
            <a:r>
              <a:rPr lang="ru-RU" sz="2000" b="0" strike="noStrike" spc="-1">
                <a:solidFill>
                  <a:srgbClr val="000000"/>
                </a:solidFill>
                <a:latin typeface="Calibri"/>
              </a:rPr>
              <a:t>	- п. 6.3. и п. 6.4. исключить;</a:t>
            </a:r>
            <a:r>
              <a:rPr sz="2000"/>
              <a:t/>
            </a:r>
            <a:br>
              <a:rPr sz="2000"/>
            </a:br>
            <a:r>
              <a:rPr lang="ru-RU" sz="2000" b="0" strike="noStrike" spc="-1">
                <a:solidFill>
                  <a:srgbClr val="000000"/>
                </a:solidFill>
                <a:latin typeface="Calibri"/>
              </a:rPr>
              <a:t>	- в п. 6.5. исключить предложения «Расчеты осуществляются согласно положениям уполномоченных в п. 6.3. настоящего Устава. Сроки внесения платы по договорам и размер пеней за просрочку платежей могут отличаться от сроков внесения взносов и размеров пеней за несвоевременную уплату взносов членами Товарищества и определяются договорами.»;</a:t>
            </a:r>
            <a:r>
              <a:rPr sz="2000"/>
              <a:t/>
            </a:r>
            <a:br>
              <a:rPr sz="2000"/>
            </a:br>
            <a:r>
              <a:rPr lang="ru-RU" sz="2000" b="0" strike="noStrike" spc="-1">
                <a:solidFill>
                  <a:srgbClr val="000000"/>
                </a:solidFill>
                <a:latin typeface="Calibri"/>
              </a:rPr>
              <a:t>	- п. 6.6. читать в следующей редакции: «неплатежи за пользование объектами инфраструктуры и другим имуществом общего пользования Товарищества взыскиваются в судебном порядке»;</a:t>
            </a:r>
            <a:r>
              <a:rPr sz="2000"/>
              <a:t/>
            </a:r>
            <a:br>
              <a:rPr sz="2000"/>
            </a:br>
            <a:r>
              <a:rPr lang="ru-RU" sz="2000" b="0" strike="noStrike" spc="-1">
                <a:solidFill>
                  <a:srgbClr val="000000"/>
                </a:solidFill>
                <a:latin typeface="Calibri"/>
              </a:rPr>
              <a:t>	- в п. 7.1. слово «вступительный» исключить;</a:t>
            </a:r>
            <a:r>
              <a:rPr sz="2000"/>
              <a:t/>
            </a:r>
            <a:br>
              <a:rPr sz="2000"/>
            </a:br>
            <a:r>
              <a:rPr lang="ru-RU" sz="2000" b="0" strike="noStrike" spc="-1">
                <a:solidFill>
                  <a:srgbClr val="000000"/>
                </a:solidFill>
                <a:latin typeface="Calibri"/>
              </a:rPr>
              <a:t>	- в п. 7.2. слово «вступительный» исключить;</a:t>
            </a:r>
            <a:r>
              <a:rPr sz="1300"/>
              <a:t/>
            </a:r>
            <a:br>
              <a:rPr sz="1300"/>
            </a:br>
            <a:r>
              <a:rPr lang="ru-RU" sz="1300" b="0" strike="noStrike" spc="-1">
                <a:solidFill>
                  <a:srgbClr val="000000"/>
                </a:solidFill>
                <a:latin typeface="Calibri"/>
              </a:rPr>
              <a:t>	</a:t>
            </a:r>
            <a:r>
              <a:rPr sz="1300"/>
              <a:t/>
            </a:r>
            <a:br>
              <a:rPr sz="1300"/>
            </a:br>
            <a:r>
              <a:rPr lang="ru-RU" sz="1300" b="0" strike="noStrike" spc="-1">
                <a:solidFill>
                  <a:srgbClr val="000000"/>
                </a:solidFill>
                <a:latin typeface="Calibri"/>
              </a:rPr>
              <a:t>	</a:t>
            </a:r>
            <a:r>
              <a:rPr sz="1300"/>
              <a:t/>
            </a:r>
            <a:br>
              <a:rPr sz="1300"/>
            </a:br>
            <a:endParaRPr lang="ru-RU" sz="13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TotalTime>
  <Words>1951</Words>
  <Application>Microsoft Office PowerPoint</Application>
  <PresentationFormat>Экран (4:3)</PresentationFormat>
  <Paragraphs>139</Paragraphs>
  <Slides>79</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79</vt:i4>
      </vt:variant>
    </vt:vector>
  </HeadingPairs>
  <TitlesOfParts>
    <vt:vector size="85" baseType="lpstr">
      <vt:lpstr>Тема Office</vt:lpstr>
      <vt:lpstr>Тема Office</vt:lpstr>
      <vt:lpstr>Тема Office</vt:lpstr>
      <vt:lpstr>Тема Office</vt:lpstr>
      <vt:lpstr>Тема Office</vt:lpstr>
      <vt:lpstr>Тема Office</vt:lpstr>
      <vt:lpstr>Авторская песня, посвященная нашему ТСН «Серебряный бор»</vt:lpstr>
      <vt:lpstr>Отчетно-перевыборное очно-заочное  общее собрание за 2024 год   в ТСН «Серебряный бор»    Дата проведения:  25января 2025года Место проведения:  ДК с.Мальково</vt:lpstr>
      <vt:lpstr>Статистика на 31.12.2023г</vt:lpstr>
      <vt:lpstr>Слайд 4</vt:lpstr>
      <vt:lpstr>Повестка собрания</vt:lpstr>
      <vt:lpstr>3. Утверждение размера стоимости копии документов, запрашиваемых собственниками земельных участков в   товариществе. Голосование Листом голосования.  4. Порядок предоставления членам товарищества информации о деятельности товарищества и ознакомление  с документами товарищества. Голосование листом голосования.. </vt:lpstr>
      <vt:lpstr>    5. Утверждение порядка принятия решений при заочном голосовании (5 минут). Голосование листом голосования. 6. Утверждение порядка ведения Реестра собственников земельных участков, ответственные за ведение (5 минут). Голосование листом голосования. 7. Утверждение порядка принятия новых членов и исключения из членов ТСН (5 минут). Голосование листом голосования. 8. Утверждение порядка приобретения и создания имущества общего пользования (5 минут). Голосование листом голосования.  </vt:lpstr>
      <vt:lpstr>9. Утверждение суммы денежных средств, отпускаемых на проведение внутридачных праздников (новый год, день рождения ТСН, день защиты детей, масленица). 10. Утверждение условий оплаты труда работников и членов органов товарищества, членов ревизионной комиссии (ревизора). 11. Утверждение правил внесения взносов, ответственность за нарушение обязательств по внесению взносов. Формула расчета взносов (10 минут). Утверждение размера членского взноса.  Голосование листом голосования. </vt:lpstr>
      <vt:lpstr> 12. Утверждение изменений в Устав (15 минут)/ утверждение Устава в новой редакции. Голосование листом голосования:  - в п. 4.3. слово «вступительный» исключить;  - в п. 4.4. исключить слово «вступительный»;  - п. 5.1.5. исключить;  - п. 5.1.7. изложить в следующей редакции «Добровольно выходить из товарищества. Размер платы за использование общей инфраструктурой и другим имуществом общего пользования устанавливается в соответствии с п. 6.5. настоящего Устава»;  - п. 5.9. и п. 5.10. исключить;  - в п. 5.12. и п. 5.13. слово «вступительный» исключить;  - п. 6.3. и п. 6.4. исключить;  - в п. 6.5. исключить предложения «Расчеты осуществляются согласно положениям уполномоченных в п. 6.3. настоящего Устава. Сроки внесения платы по договорам и размер пеней за просрочку платежей могут отличаться от сроков внесения взносов и размеров пеней за несвоевременную уплату взносов членами Товарищества и определяются договорами.»;  - п. 6.6. читать в следующей редакции: «неплатежи за пользование объектами инфраструктуры и другим имуществом общего пользования Товарищества взыскиваются в судебном порядке»;  - в п. 7.1. слово «вступительный» исключить;  - в п. 7.2. слово «вступительный» исключить;     </vt:lpstr>
      <vt:lpstr>- п.п. 7.2.1., 7.2.2., 7.3.3. исключить;  - п. 8.4. Устава заменить слова «не позднее, чем в декабре месяце года отчетного периода» словами «в январе месяце года, следующего за отчетным годом», дополнить после слов «объявлений на сайте» словами «ТСН «Серебряный бор» www.serebrobor.рф в официальном сообществе «Серебряный бор (Новости)»  и на информационных стендах на территории товарищества»;  - п. 8.5. дополнить фразой «Общее очно-заочное собрание членов товарищества может быть проведено голосованием с использованием электронных ресурсов (электронная почта ТСН serebro_bor@mail.ru, официального сообщества  «Серебряный бор (Новости)», официального сайта ТСН www.serebrobor.рф, портала Госуслуг по вопросам повестки в соответствии с действующим законодательством. Результаты такого голосования хранятся на электронных и бумажных носителях, оформленных протоколом и (или) актом.»;  - в п. 8.2.6. исключить слова «вступительных» и «дополнительных»;  - в п. 8.14.19. исключить слова «включает право сбора членских взносов с членов товарищества»;  - п. 8.17. исключить;  - п. 10 исключить.</vt:lpstr>
      <vt:lpstr>Слайд 11</vt:lpstr>
      <vt:lpstr>19. Разное:  -исключение должников из членов ТСН;  -приобретение зем.участков под контейнерной площадкой и под противопожарной емкостью.;  -предоставление бесплатного/платного (с учетом фактических расходов) сервитута по дорогам ТСН «Серебряный бор»;  -выбор ответственного за продвижением работы по внесению ТСН в границы села/образование отдельного населенного пункта;  -оформление имущества ТСН в коллективно-долевую собственность,  -решение по газификации территории ТСН  и др…….  </vt:lpstr>
      <vt:lpstr>Проект решения общего собрания по  вопросу № 2.:  «Утвердить состав счетной комиссии  для подсчета голосов на собраниях в ТСН «Серебряный бор»  из 6человек: председатель, два сотрудника (для того, чтобы могли в дальнейшем отвечать на вопросы по результатам собрания) и три члена общества (по их желанию). Проект решения по вопросу № 3: «Утвердить  стоимость копии документов товарищества,  с соблюдением защиты персональных данных,  в сумме  ______ рублей. </vt:lpstr>
      <vt:lpstr>ПОРЯДОК предоставления членам товарищества собственников  недвижимости «Серебряный бор» информации  о деятельности товарищества и ознакомления с бухгалтерской (финансовой) отчетностью и  иной документацией товарищества (на основании  ст.8 п.1 пп.14 ФЗ-217 «О ведении гражданами садоводства и огородничества для собственных нужд и о внесении изменений в отдельные законодательные акты РФ»)   1. Информация о деятельности  товарищества публикуется поквартально во внутренней группе товарищества «Новости» или  на сайте товарищества в течение следующего за кварталом месяце. Является коммерческой информацией и распространению в другие источники не подлежит. 2. Получения индивидуальной информации о деятельности товарищества осуществляется по письменному заявлению члена товарищества в течение тридцати дней без предоставления копий документов. </vt:lpstr>
      <vt:lpstr>3. Ознакомление с документацией товарищества осуществляется по письменному заявлению члена товарищества с согласованием даты в правлении товарищества. Ознакомление проводится в месячный срок после регистрации заявления.  4. За предоставление некоторых  (не содержащих персональные данные) копий документов членам товарищества взимается плата, установленная решением общего собрания членов товарищества. 5. Взаимодействие с дачниками, ведущими хозяйства без участия в товариществе осуществляется  в соответствии со ст.5 ФЗ-217. Проект решения по вопросу 4: Утвердить Порядок предоставления  членам товарищества информации о деятельности товарищества и ознакомления с документами.</vt:lpstr>
      <vt:lpstr> ПОРЯДОК принятия решений общего собрания членов товарищества путем заочного голосования ( ст.8 п.1 пп.16 ФЗ-217)  1. Принятие решений общего собрания членов товарищества производится путем подсчета голосов комиссией товарищества, утвержденной правлением товарищества. Комиссия  в составе: председателя правления, двух членов правления и трех членов общества, у одного из которых должно быть бухгалтерское образование. Подсчет голосов  производится в рабочие часы правления и не более, чем в два дня,  в присутствии желающих наблюдателей из числа правообладателей земельных участков. 2. В последний день подсчета результаты комиссии оформляются протоколом подсчета голосов и Протокол  передается  председателю для составления общего протокола собрания. </vt:lpstr>
      <vt:lpstr>3. Голосование проводится по Листам голосования, направленным на  электронную почту членам товарищества либо на телефоны с использованием их электронных ресурсов (электронная почта членов товарищества, официального сообщества в сети Viber «Серебряный бор (Новости)».  4. Листы голосования  с проголосовавшими результатами от  правообладателей земельных участков, расположенных в границах территории садоводства, по желанию проголосовавших принимаются на электронную почту: ТСН serebro_bor@mail.ru,  на рабочие телефоны сотрудников действующего, до опубликования Протокола собрания, правления, на рабочий телефон диспетчера ТСН «Серебряный бор» и посредством портала Госуслуг. </vt:lpstr>
      <vt:lpstr>Проект решения по вопросу № 5:  «Утвердить Порядок  принятии решений при заочном голосовании»</vt:lpstr>
      <vt:lpstr>ПОРЯДОК ведения Реестра собственников земельных участков в товариществе ( ст.15, ст.8 п.1 пп.7 ФЗ-217) 1. Реестр собственников в  товариществе ведет председатель  либо по его поручению диспетчер-кассир товарищества. 2. В Реестр заносится информация членов товарищества и правообладателей садовых участков, не являющихся членами товарищества, которые в правах приравнены ст.5  ФЗ-217 к членам товарищества, с момента приобретения участка  правооблада-телем земельного участка на территории товарищества. Информация заносится в Реестр по данным ст.15 пп. 3,4,5; ст.12 пп.5,6 ФЗ-217. 3. Также в Реестр заносится информация о ведущих хозяйство в индивидуальном порядке супругах, родителях, детях собственника земельного участка  с его  согласия.  Проект решения по вопросу № 6:  «Утвердить Порядок  ведения Реестра» </vt:lpstr>
      <vt:lpstr> ПОРЯДОК приема в члены товарищества, выхода и исключения из числа членов товарищества ( ст.8 п.1 пп.6 ФЗ-217)  1. Прием в члены товарищества осуществляется решением правления  на основании подачи в правление заявления правообладателя земельного участка, расположенного на территории товарищества. 2. Выход из числа членов товарищества осуществляется на основании письменного заявления члена товарищества в правление. 3. Исключение из числа членов  товарищества осуществляется решением собрания членов товарищества/правлением за неисполнение  обязанностей, установленных ФЗ-217, в течение одного года. Проект решения вопроса № 7: «Утвердить Порядок приема в члены товарищества и  исключения из числа членов». </vt:lpstr>
      <vt:lpstr> ПОРЯДОК приобретения и создания имущества общего пользования товарищества ( ст.8 п.1 пп.11 ФЗ-217)  1. Имущество общего пользования стоимостью более 500тысяч рублей  приобретается по решению общего собрания  для исполнения решений общего собрания на благоустройство и  развитие территории товарищества. 2. Договора на приобретение общего имущества подписываются председателем товарищества. 3. Перечень имущества для общего пользования стоимостью менее 500тысяч рублей утверждается  правлением товарищества  с последующим опубликованием данного имущества в  электронных ресурсах ( официального сообщества группы «Серебряный бор (Новости)», и официального сайта ТСН www.serebrobor.РФ. Проект решения вопроса № 8: «Утвердить Порядок приобретения общего имущества». </vt:lpstr>
      <vt:lpstr>По вопросу № 9 «Об утверждении суммы денежных средств на проведение праздников:  новый год, масленица,  день защиты детей, день рождения ТСН» выбрать сумму: -     50000 рублей на каждый; -100000рублей на каждый.  Голосуем Листом голосования </vt:lpstr>
      <vt:lpstr>По вопросу № 10 « Утверждение условий оплаты труда работников и членов органов товарищества»: голосуем за  установление оплаты труда в размере:  -одного МРОТ (22440руб) + 15% районный коэффициент,        или - не более двух МРОТ, установленного  с 01.01.2025г. ( конкретную сумму утверждает правление)</vt:lpstr>
      <vt:lpstr>По вопросу  № 11  «Об  Утверждении Правил внесения взносов»  Проект решения:  «Оставить действующие правила внесения взносов: авансом за квартал до 25числа первого месяца квартала. Утвердить размер взноса_________________________». Утверждение размера взноса:  -оставить действующий размер –  -80руб за сотку в месяц, или - 100руб за сотку в месяц,  или  - 1100рублей в месяц независимо от количества соток, или -1000рублей в месяц независимо от количества соток.  Голосуем Листом голосования. </vt:lpstr>
      <vt:lpstr> В наш Устав были внесены изменения, по которым решения собрания не требуется, это был изменен адрес регистрации: с ул.Школьная в Мальково, на ул.Тенистая в ТСН «Серебряный бор». А сейчас: По вопросу № 12 об «Утверждении изменений в Устав»    В  Федеральный закон ФЗ-217 от 29.07.2017г  вносились изменения в 2018г, дважды в 2020г,  в 2021г, в 2022г, дважды в 2023г, в 2024г и с 01.03.2025года вносятся новые изменения.  И это не последние изменения, т.к. много недочетов в законе и изменяется ситуация в государстве. Предлагается Проект решения: «Утвердить  изменения в Устав».</vt:lpstr>
      <vt:lpstr>Отчет за 2024год.</vt:lpstr>
      <vt:lpstr>1.  ОСТАТОК  В  БАНКЕ НА  31.12.2023 Г.  785793,65руб  2. ПОСТУПИЛО ВЗНОСОВ  В БАНК  В 2024 ГОДУ 13 501 599,90 руб.  3. ОСТАТОК В БАНКЕ  НА 31.12.2024 Г.  515 126,64руб  4. ОСТАТОК  ПО  СЧ. 71 (АВАНСОВЫЕ ОТЧЕТЫ)  29 831,23руб, 5. ЗАДОЛЖЕННОСТЬ ПО ВЗНОСАМ ОТ СОБСТВЕННИКОВ  ЗЕМ.УЧ.– 3 494 784,96Рруб., 6. ДОЛГ ТСН ПОСТАВЩИКАМ, ПОДРЯДЧИКАМ- 2 205 000,00руб.</vt:lpstr>
      <vt:lpstr>Поступление взносов в 2024г. в рублях   ЯНВАРЬ  /2024 - 867 884,72 руб. ФЕВРАЛЬ/2024 -969 291,49 руб. МАРТ /2024 - 1 096 607,90 руб.  АПРЕЛЬ /2024 -1 209 622,79 руб. МАЙ/2024 - 1 033 362,64 руб. ИЮНЬ/ 2024 - 1 143 756,48 руб. ИЮЛЬ/ 2024 -1 280 747,29 руб.  АВГУСТ / 2024 -  946 514,46 руб. СЕНТЯБРЬ / 2024 -1 027 712,38 руб. ОКТЯБРЬ/ 2024 -1 125 067,75 руб. НОЯБРЬ / 2024 -1301 385,35 руб. ДЕКАБРЬ/2024 - 1 499 646,65 руб. ИТОГО поступило взносов 13 501 599,90 руб.,  в том числе по судебным производствам</vt:lpstr>
      <vt:lpstr>Работы исполенные: -производилась откачка воды илососом и мотопомпой, -завозилась асфальтовая крошка для ремонта улиц, -оканавливалась территория ТСН «Серебряный бор» в 10очереди, -установлено часть  необходимых дорожных знаков и знаков к водоемам, -проведен весенний субботник, -покрашены скамеечки в остановочных комплексах и заборчик у правления, -построена линия электропередач на ул.Тенистая, -подготовлены под щебень ул.Курортная и Дачная, -прогрейдированы (июнь) ул.ул.Урожайная, Ивановская, Приозерная, Союзная, Рябиновая, Сельская, Встречная  Малиновая, -расширена площадь контейнерной мусорной площадки с устройством забора из профнастила и асфальтированием подъездных путей, -восстановлена грунтощебнем ул.Главная и отсыпана щебнем, -проведен ямочный ремонт срезкой ул.Ягодная, ул.Сиреневый бульвар, частично  ул.Исаковская, Сельская, -построена в 10очереди недостающая противопожарная емкость,утеплена, -отгрейдирована и отсыпана щебнем ул.Веселая,восстановлен шлагбаум, -заасфальтирована ул.Центральная (5000кв.м), отсыпаны обочины, -подготовлены дороги под щебень и срезку в 5очереди, -отсыпаны щебнем ул.ул.Мирная, им.Ермака, Малиновая, -отремонтировано освещение на ул.ул.Вишневая, Исаковская, Родниковая -регулярно восстанавливалось оканавливание, закатанное соседними обществами. </vt:lpstr>
      <vt:lpstr>ФАКТИЧЕСКИЕ  СТАТЬИ ЗАТРАТ  СУММА  (РУБ.)   1. ОПЛАТА  ТРУДА -  1 624 513,23 руб.,  2. НАЛОГИ ПО ВСЕМ УРОВНЯМ – 2 544 420,50руб.,  3. ЮРИДИЧЕСКИЕ  РАСХОДЫ -  265 000,00 руб. 4. ВЫПЛАТА  БЫВШЕМУ  СОТРУДНИКУ  ПО  РЕШЕНИЮ СУДА -  203 611,47руб.  5. РАСХОДЫ  ПО  САЙТУ -141 000,00 руб .(долг по старому сайту 2месяца, изготовление нового, расход по жалобе собственника 61 000,00 руб. оплачено из взносов  + ведение нового, абонентская плата, техобслуживание за 80 000,00 руб. – за счет ИНВЕСТОРА ) </vt:lpstr>
      <vt:lpstr>Слайд 31</vt:lpstr>
      <vt:lpstr> 8. РАСХОДЫ  ПО ЗАКУПКЕ ЩЕБНЯ  — 2 775 574,10 руб. за 2 390,93 тонны,  9. УБОРКА СНЕГА за 2024 год  -  833 700,00 руб., 10.РАСХОДЫ  ПО ПОЖ. ЧАСТИ — 259 582,60 руб. (пож.емкость, охр-пож.сигнализация),  11.ПРИОБРЕТЕНИЕ  ИМУЩЕСТВА  - 98 853,00 руб., (болгарка, шуруповерт, дор.знаки, карта памяти…)  12.РАСХОДЫ  ПО  ОСВЕЩЕНИЮ, ЭЛ.-ВУ  НА  ТЕРРИТОРИИ ТСН-  809 790,02 руб.,(улич.светильники, стр-во линии по ул.Тенистая, ремонтные работы, фотореле и др),  13.РАСХОДЫ  ПО КОММУНАЛЬНЫМ ОТХОДАМ  -231 413,58 руб., (долг 2023г. и по 183,00 руб. -2024г. ежемесячно ).</vt:lpstr>
      <vt:lpstr>Слайд 33</vt:lpstr>
      <vt:lpstr>Слайд 34</vt:lpstr>
      <vt:lpstr>Ул.Главная</vt:lpstr>
      <vt:lpstr>Ул.Рождественская</vt:lpstr>
      <vt:lpstr>14. РАСХОДЫ  ПО  УСТРОЙСТВУ КП- 38 993,82 руб., (доп.площадка)  15. УСЛУГИ ПО БЛАГОУСТРОЙСТВУ  - 254 111,09 руб., (оплата дорожного рабочего, сварочные работы, изготовление лавочек, прочее), 16. БАНКОВСКИЕ  РАСХОДЫ- 61 327,72 руб.,  17.ТЕЛЕФОН, ИНТЕРНЕТ — 21 550,00 руб.,  18. УСЛУГИ ПРОГРАММНОГО ОБЕСПЕЧЕНИЯ  1С НКО-  39 818,00 РУБ. ( в счет взносов-16 668,00 руб.,  + 23 150,00 руб. за счет инвестора) , 19. РАСХОДЫ  НА  ГОС.ПОШЛИНУ ПО  ВЗЫСКАНИЮ ЗАДОЛЖЕННОСТИ – 38 714,00 руб.,  20. ПОЧТОВЫЕ РАСХОДЫ — 4 923,56 руб.,  21. КАНЦЕЛЯРСКИЕ  РАСХОДЫ  - 31 822,50 руб.,</vt:lpstr>
      <vt:lpstr>Слайд 38</vt:lpstr>
      <vt:lpstr>Слайд 39</vt:lpstr>
      <vt:lpstr>Слайд 40</vt:lpstr>
      <vt:lpstr>22. разное (МАЛОЦЕНКА) — 90 611,76 руб.,(лампы, выключатели, замки, сигнальные ленты, книжки садовода, перчатки, хлорамин, мусорные мешки, гвозди, краска, кисти, ГСМ для покоса, хозяйственные принадлежности для мытья пола, доски и прочее), 23. ВОЗВРАТ  ИЗЛИШНЕОПЛАЧЕННЫХ ЧЛЕНСКИХ ВЗНОСОВ -  5 359,80 руб.,( участок продали), 24. ЗАТРАТЫ  НА  ПРАЗДНИКИ- 78 731,97 руб. ( в счет взносов- 8 587,97руб. +70 144,00 руб. дополнительно за счет инвестора на 137 подарков). 25. Детская площадка «Городок» в дар от администрации г.Тюмени + еще одна спортивная новая площадка от инвестора -187 000,00 руб. (на складе находятся в н.п.Антипино).</vt:lpstr>
      <vt:lpstr>Слайд 42</vt:lpstr>
      <vt:lpstr>Строительство эл.линии по ул.Тенистая</vt:lpstr>
      <vt:lpstr>Слайд 44</vt:lpstr>
      <vt:lpstr>Работы проводимые в течении года.  Март, апрель 2024года</vt:lpstr>
      <vt:lpstr>Слайд 46</vt:lpstr>
      <vt:lpstr>Работы течение лета 2024года</vt:lpstr>
      <vt:lpstr>Слайд 48</vt:lpstr>
      <vt:lpstr>Слайд 49</vt:lpstr>
      <vt:lpstr>Слайд 50</vt:lpstr>
      <vt:lpstr>Слайд 51</vt:lpstr>
      <vt:lpstr>Ул.Дачная и Курортная</vt:lpstr>
      <vt:lpstr>Слайд 53</vt:lpstr>
      <vt:lpstr>Слайд 54</vt:lpstr>
      <vt:lpstr>Отсыпка  ул.Ягодной</vt:lpstr>
      <vt:lpstr>Слайд 56</vt:lpstr>
      <vt:lpstr>Работы лето-осень 2024г</vt:lpstr>
      <vt:lpstr>Слайд 58</vt:lpstr>
      <vt:lpstr>Ул.Веселая</vt:lpstr>
      <vt:lpstr>Ул.Центральная</vt:lpstr>
      <vt:lpstr>Слайд 61</vt:lpstr>
      <vt:lpstr>Работы в 5очереди</vt:lpstr>
      <vt:lpstr>Слайд 63</vt:lpstr>
      <vt:lpstr>Принимаем отчет- подписываем в Листе голосования- «ДА», не принимаем, подписываем- «НЕТ».  Аналогично и с утверждением плана работ на следующие два года: если в целом не возражаете против предлагаемого плана, расписываетесь где «ДА».   Аналогично и с финансово-экономическим обоснование и сметой на следующие два года: если в целом за предлагаемый вариант не возражаете, расписываетесь, где- «ДА», возражаете, подписываете «НЕТ».  Если есть по этим вопросам какие-то предложения, то обязательно их пропишите на обратной стороне Листа голосования для принятия их в работу будущим правлением.</vt:lpstr>
      <vt:lpstr>План работ на 2025-2027гг</vt:lpstr>
      <vt:lpstr>5. Приобретение  канцелярии для  работы  ТСН; 6. Ежегодное  постепенное оканавливание  дорог  территории ТСН; 7. Продолжить работу направленную на запуск рейсового  автобуса ; 8. Установить  детскую площадку; 9. Проведение  праздников, при условии утверждения плановых затрат и с привлечением средств инвесторов; 10. Выкупить  земельный  участок  под  установленной пожарной ёмкостью в 10очереди по кадастровой стоимости для исполнения требований пожарной инспекции; 11. Погасить кредиторскую задолженность  за  щебень (рассрочка) (фракция 20*70), асфальтобетонную смесь тип «Б», по ул. Центральной -2 205 000,00руб; 12. Выкупить земельный участок по кадастровой стоимости под контейнерной площадкой;</vt:lpstr>
      <vt:lpstr>Слайд 67</vt:lpstr>
      <vt:lpstr> ПЛАН-СМЕТА НА 2024 год  из расчета годового бюджета 10 млн.руб.+ 3 млн.руб. долг от собственников (Расчет взят при условии 80 руб./сотка/месяц) 1. *Асфальтирование 2-х дорог- 2 500тыс.руб. (Сиреневый бульвар, Рождественская улица) 2. *Чистка снега-900 тыс.руб. 3. *Канцелярия- 50 тыс.руб. (бумага, членские книжки и т.п) 4. *Охранно-пожарные мероприятия- 150 тыс.руб (профилактика, заправка огнетушителей, кошение травы, вырубка кустов в канавах и т. п.) 5. *З/п-2 300 тыс.руб. 6. *Услуги банка- 80 тыс.руб. 7. *Налоги- 1 000 тыс.руб. </vt:lpstr>
      <vt:lpstr>8. *Почтовые, госпошлины- 60 тыс.руб. 9. *Хозтовары-50 тыс.руб. (дезсредства, для пола инвентарь и т .п.) 10. *Праздники-200 тыс.руб. + за счет инвесторов, 11. *Ямочный ремонт- 4 млн.руб. 12. *Проведение общих собраний-21 тыс.руб. 13. *Юридические услуги-150 тыс.руб. 14. *Установка шлагбаумов-120 тыс.руб. 15. *Официальный источник информации-сайт-90 тыс.руб. 16. *Индексация-300 тыс.руб. 17. *Возврат долга 2024г-2205тыс.руб. 18. *Мобильная связь- 36 тыс.руб. 19. *ГСМ, на генератор-55 тыс.руб. 20. Выкуп двух участков- 700 тыс.руб. 21.  Уличное освещение-400 тыс.руб. </vt:lpstr>
      <vt:lpstr>Текущая работа 22. Узнаем логарифм перехода в категорию населенных пунктов. 23. Пишем обращения по улучшению энергоснабжения ТСН, а для этого определяем места для дополнительных ТП по рекомендациям электриков. 24. Обращаемся по увеличению объемов газа для жителей ТСН. 25. Приобретаем специализированную бухгалтерскую программу «Садовод», как начало перехода электронного общения с собственниками. 26. Дорешать вопрос с автобусом. 27. Работа с сайтом ( с учетом конфиденциальности от не собственников ТСН) для ежеквартальных отчетов приходно-расходных средств, предоставление квитанций, справок и др.</vt:lpstr>
      <vt:lpstr>Слайд 71</vt:lpstr>
      <vt:lpstr>Слайд 72</vt:lpstr>
      <vt:lpstr>Слайд 73</vt:lpstr>
      <vt:lpstr>Слайд 74</vt:lpstr>
      <vt:lpstr>Слайд 75</vt:lpstr>
      <vt:lpstr>Слайд 76</vt:lpstr>
      <vt:lpstr>Слайд 77</vt:lpstr>
      <vt:lpstr>Слайд 78</vt:lpstr>
      <vt:lpstr>Слайд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Отчетно-перевыборное очно-заочное  общее собрание в ТСН «Серебряный бор» 25января 2025года </dc:title>
  <dc:subject/>
  <dc:creator>User</dc:creator>
  <dc:description/>
  <cp:lastModifiedBy>pc</cp:lastModifiedBy>
  <cp:revision>97</cp:revision>
  <cp:lastPrinted>2025-01-20T20:35:15Z</cp:lastPrinted>
  <dcterms:created xsi:type="dcterms:W3CDTF">2025-01-15T08:07:37Z</dcterms:created>
  <dcterms:modified xsi:type="dcterms:W3CDTF">2025-01-28T16:24:34Z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78</vt:i4>
  </property>
</Properties>
</file>